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201168"/>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1920240"/>
            <a:ext cx="10908792" cy="914400"/>
          </a:xfrm>
          <a:prstGeom prst="rect">
            <a:avLst/>
          </a:prstGeom>
          <a:noFill/>
        </p:spPr>
        <p:txBody>
          <a:bodyPr wrap="square" anchor="t">
            <a:spAutoFit/>
          </a:bodyPr>
          <a:lstStyle/>
          <a:p>
            <a:pPr algn="l"/>
            <a:r>
              <a:rPr sz="4600" b="1" i="0">
                <a:solidFill>
                  <a:srgbClr val="1B2A4A"/>
                </a:solidFill>
                <a:latin typeface="Segoe UI"/>
              </a:rPr>
              <a:t>Learning digitale veiligheid — voor managers</a:t>
            </a:r>
          </a:p>
        </p:txBody>
      </p:sp>
      <p:sp>
        <p:nvSpPr>
          <p:cNvPr id="4" name="TextBox 3"/>
          <p:cNvSpPr txBox="1"/>
          <p:nvPr/>
        </p:nvSpPr>
        <p:spPr>
          <a:xfrm>
            <a:off x="640080" y="2926080"/>
            <a:ext cx="10908792" cy="640080"/>
          </a:xfrm>
          <a:prstGeom prst="rect">
            <a:avLst/>
          </a:prstGeom>
          <a:noFill/>
        </p:spPr>
        <p:txBody>
          <a:bodyPr wrap="square" anchor="t">
            <a:spAutoFit/>
          </a:bodyPr>
          <a:lstStyle/>
          <a:p>
            <a:pPr algn="l"/>
            <a:r>
              <a:rPr sz="2400" b="0" i="0">
                <a:solidFill>
                  <a:srgbClr val="2E5C8A"/>
                </a:solidFill>
                <a:latin typeface="Segoe UI"/>
              </a:rPr>
              <a:t>Hacks en datalekken — ben jij je bewust?</a:t>
            </a:r>
          </a:p>
        </p:txBody>
      </p:sp>
      <p:sp>
        <p:nvSpPr>
          <p:cNvPr id="5" name="TextBox 4"/>
          <p:cNvSpPr txBox="1"/>
          <p:nvPr/>
        </p:nvSpPr>
        <p:spPr>
          <a:xfrm>
            <a:off x="640080" y="4846320"/>
            <a:ext cx="10908792" cy="1097280"/>
          </a:xfrm>
          <a:prstGeom prst="rect">
            <a:avLst/>
          </a:prstGeom>
          <a:noFill/>
        </p:spPr>
        <p:txBody>
          <a:bodyPr wrap="square" anchor="t">
            <a:spAutoFit/>
          </a:bodyPr>
          <a:lstStyle/>
          <a:p>
            <a:pPr algn="l"/>
            <a:r>
              <a:rPr sz="1600" b="0" i="0">
                <a:solidFill>
                  <a:srgbClr val="50607A"/>
                </a:solidFill>
                <a:latin typeface="Segoe UI"/>
              </a:rPr>
              <a:t>[Naam spreker] — CISO</a:t>
            </a:r>
          </a:p>
        </p:txBody>
      </p:sp>
      <p:sp>
        <p:nvSpPr>
          <p:cNvPr id="6" name="TextBox 5"/>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50505"/>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8FB3E0"/>
                </a:solidFill>
                <a:latin typeface="Segoe UI"/>
              </a:rPr>
              <a:t>DEMO (~10 MIN) — DRIE SCÈNES</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FFFFFF"/>
                </a:solidFill>
                <a:latin typeface="Segoe UI"/>
              </a:rPr>
              <a:t>Zo gaat het écht</a:t>
            </a:r>
          </a:p>
        </p:txBody>
      </p:sp>
      <p:sp>
        <p:nvSpPr>
          <p:cNvPr id="4" name="TextBox 3"/>
          <p:cNvSpPr txBox="1"/>
          <p:nvPr/>
        </p:nvSpPr>
        <p:spPr>
          <a:xfrm>
            <a:off x="640080" y="2194560"/>
            <a:ext cx="10908792" cy="2926080"/>
          </a:xfrm>
          <a:prstGeom prst="rect">
            <a:avLst/>
          </a:prstGeom>
          <a:noFill/>
        </p:spPr>
        <p:txBody>
          <a:bodyPr wrap="square" anchor="t">
            <a:spAutoFit/>
          </a:bodyPr>
          <a:lstStyle/>
          <a:p>
            <a:pPr algn="l">
              <a:spcAft>
                <a:spcPts val="1400"/>
              </a:spcAft>
            </a:pPr>
            <a:r>
              <a:rPr sz="2000" b="0" i="0">
                <a:solidFill>
                  <a:srgbClr val="FFFFFF"/>
                </a:solidFill>
                <a:latin typeface="Segoe UI"/>
              </a:rPr>
              <a:t>1.  Een “handige” browser-tool — één klik, en je sessies liggen op straat. Geen wachtwoord nodig.</a:t>
            </a:r>
          </a:p>
          <a:p>
            <a:pPr algn="l">
              <a:spcAft>
                <a:spcPts val="1400"/>
              </a:spcAft>
            </a:pPr>
            <a:r>
              <a:rPr sz="2000" b="0" i="0">
                <a:solidFill>
                  <a:srgbClr val="FFFFFF"/>
                </a:solidFill>
                <a:latin typeface="Segoe UI"/>
              </a:rPr>
              <a:t>2.  Een Teams-bericht van “IT Support” (extern) — drie stappen, en de aanval draait. Let op het External-label.</a:t>
            </a:r>
          </a:p>
          <a:p>
            <a:pPr algn="l"/>
            <a:r>
              <a:rPr sz="2000" b="0" i="0">
                <a:solidFill>
                  <a:srgbClr val="FFFFFF"/>
                </a:solidFill>
                <a:latin typeface="Segoe UI"/>
              </a:rPr>
              <a:t>3.  Wat er daarna gebeurt — split-screen: jij merkt niets, de aanvaller ziet alles binnenkomen.</a:t>
            </a:r>
          </a:p>
        </p:txBody>
      </p:sp>
      <p:sp>
        <p:nvSpPr>
          <p:cNvPr id="5" name="TextBox 4"/>
          <p:cNvSpPr txBox="1"/>
          <p:nvPr/>
        </p:nvSpPr>
        <p:spPr>
          <a:xfrm>
            <a:off x="640080" y="5852160"/>
            <a:ext cx="10908792" cy="457200"/>
          </a:xfrm>
          <a:prstGeom prst="rect">
            <a:avLst/>
          </a:prstGeom>
          <a:noFill/>
        </p:spPr>
        <p:txBody>
          <a:bodyPr wrap="square" anchor="t">
            <a:spAutoFit/>
          </a:bodyPr>
          <a:lstStyle/>
          <a:p>
            <a:pPr algn="l"/>
            <a:r>
              <a:rPr sz="1400" b="0" i="1">
                <a:solidFill>
                  <a:srgbClr val="909090"/>
                </a:solidFill>
                <a:latin typeface="Segoe UI"/>
              </a:rPr>
              <a:t>[ Hier komt de schermrecording — Bas spreekt live commentaar mee ]</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1097280" y="2286000"/>
            <a:ext cx="9994392" cy="2011680"/>
          </a:xfrm>
          <a:prstGeom prst="rect">
            <a:avLst/>
          </a:prstGeom>
          <a:noFill/>
        </p:spPr>
        <p:txBody>
          <a:bodyPr wrap="square" anchor="ctr">
            <a:spAutoFit/>
          </a:bodyPr>
          <a:lstStyle/>
          <a:p>
            <a:pPr algn="ctr">
              <a:spcAft>
                <a:spcPts val="1000"/>
              </a:spcAft>
            </a:pPr>
            <a:r>
              <a:rPr sz="3000" b="1" i="0">
                <a:solidFill>
                  <a:srgbClr val="1B2A4A"/>
                </a:solidFill>
                <a:latin typeface="Segoe UI"/>
              </a:rPr>
              <a:t>Tegen wat we kennen, zetten we techniek.</a:t>
            </a:r>
          </a:p>
          <a:p>
            <a:pPr algn="ctr"/>
            <a:r>
              <a:rPr sz="3000" b="1" i="0">
                <a:solidFill>
                  <a:srgbClr val="2E5C8A"/>
                </a:solidFill>
                <a:latin typeface="Segoe UI"/>
              </a:rPr>
              <a:t>Tegen wat we niet kennen — jou.</a:t>
            </a:r>
          </a:p>
        </p:txBody>
      </p:sp>
      <p:sp>
        <p:nvSpPr>
          <p:cNvPr id="3" name="TextBox 2"/>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EN NU MET AI ERBIJ</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Wat verandert er?</a:t>
            </a:r>
          </a:p>
        </p:txBody>
      </p:sp>
      <p:sp>
        <p:nvSpPr>
          <p:cNvPr id="4" name="TextBox 3"/>
          <p:cNvSpPr txBox="1"/>
          <p:nvPr/>
        </p:nvSpPr>
        <p:spPr>
          <a:xfrm>
            <a:off x="640080" y="1554480"/>
            <a:ext cx="10908792" cy="548640"/>
          </a:xfrm>
          <a:prstGeom prst="rect">
            <a:avLst/>
          </a:prstGeom>
          <a:noFill/>
        </p:spPr>
        <p:txBody>
          <a:bodyPr wrap="square" anchor="t">
            <a:spAutoFit/>
          </a:bodyPr>
          <a:lstStyle/>
          <a:p>
            <a:pPr algn="l"/>
            <a:r>
              <a:rPr sz="1800" b="0" i="0">
                <a:solidFill>
                  <a:srgbClr val="50607A"/>
                </a:solidFill>
                <a:latin typeface="Segoe UI"/>
              </a:rPr>
              <a:t>AI verzint geen nieuwe aanval. Het haalt de signalen weg waaraan we het vroeger herkenden.</a:t>
            </a:r>
          </a:p>
        </p:txBody>
      </p:sp>
      <p:sp>
        <p:nvSpPr>
          <p:cNvPr id="5" name="TextBox 4"/>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3 · WAT AI VERANDERT</a:t>
            </a:r>
          </a:p>
        </p:txBody>
      </p:sp>
      <p:graphicFrame>
        <p:nvGraphicFramePr>
          <p:cNvPr id="6" name="Table 5"/>
          <p:cNvGraphicFramePr>
            <a:graphicFrameLocks noGrp="1"/>
          </p:cNvGraphicFramePr>
          <p:nvPr/>
        </p:nvGraphicFramePr>
        <p:xfrm>
          <a:off x="640080" y="2057400"/>
          <a:ext cx="10908792" cy="2999232"/>
        </p:xfrm>
        <a:graphic>
          <a:graphicData uri="http://schemas.openxmlformats.org/drawingml/2006/table">
            <a:tbl>
              <a:tblPr>
                <a:tableStyleId>{5C22544A-7EE6-4342-B048-85BDC9FD1C3A}</a:tableStyleId>
              </a:tblPr>
              <a:tblGrid>
                <a:gridCol w="5669280"/>
                <a:gridCol w="5239512"/>
              </a:tblGrid>
              <a:tr h="749808">
                <a:tc>
                  <a:txBody>
                    <a:bodyPr wrap="square"/>
                    <a:lstStyle/>
                    <a:p>
                      <a:r>
                        <a:rPr sz="1500" b="1">
                          <a:solidFill>
                            <a:srgbClr val="FFFFFF"/>
                          </a:solidFill>
                          <a:latin typeface="Segoe UI"/>
                        </a:rPr>
                        <a:t>Stelling — waar of niet waar?</a:t>
                      </a:r>
                    </a:p>
                  </a:txBody>
                  <a:tcPr marL="109728" marR="109728" marT="54864" marB="54864" anchor="ctr">
                    <a:solidFill>
                      <a:srgbClr val="1B2A4A"/>
                    </a:solidFill>
                  </a:tcPr>
                </a:tc>
                <a:tc>
                  <a:txBody>
                    <a:bodyPr wrap="square"/>
                    <a:lstStyle/>
                    <a:p>
                      <a:r>
                        <a:rPr sz="1500" b="1">
                          <a:solidFill>
                            <a:srgbClr val="FFFFFF"/>
                          </a:solidFill>
                          <a:latin typeface="Segoe UI"/>
                        </a:rPr>
                        <a:t>Het antwoord</a:t>
                      </a:r>
                    </a:p>
                  </a:txBody>
                  <a:tcPr marL="109728" marR="109728" marT="54864" marB="54864" anchor="ctr">
                    <a:solidFill>
                      <a:srgbClr val="1B2A4A"/>
                    </a:solidFill>
                  </a:tcPr>
                </a:tc>
              </a:tr>
              <a:tr h="749808">
                <a:tc>
                  <a:txBody>
                    <a:bodyPr wrap="square"/>
                    <a:lstStyle/>
                    <a:p>
                      <a:r>
                        <a:rPr sz="1500" b="1">
                          <a:solidFill>
                            <a:srgbClr val="1B2A4A"/>
                          </a:solidFill>
                          <a:latin typeface="Segoe UI"/>
                        </a:rPr>
                        <a:t>“Phishing herken je aan spelfouten en raar Nederlands.”</a:t>
                      </a:r>
                    </a:p>
                  </a:txBody>
                  <a:tcPr marL="109728" marR="109728" marT="54864" marB="54864" anchor="ctr">
                    <a:solidFill>
                      <a:srgbClr val="FFFFFF"/>
                    </a:solidFill>
                  </a:tcPr>
                </a:tc>
                <a:tc>
                  <a:txBody>
                    <a:bodyPr wrap="square"/>
                    <a:lstStyle/>
                    <a:p>
                      <a:r>
                        <a:rPr sz="1500">
                          <a:solidFill>
                            <a:srgbClr val="1F2733"/>
                          </a:solidFill>
                          <a:latin typeface="Segoe UI"/>
                        </a:rPr>
                        <a:t>Niet meer waar. AI schrijft foutloos, in de juiste toon. Herken het aan het verzóek, niet de taal.</a:t>
                      </a:r>
                    </a:p>
                  </a:txBody>
                  <a:tcPr marL="109728" marR="109728" marT="54864" marB="54864" anchor="ctr">
                    <a:solidFill>
                      <a:srgbClr val="FFFFFF"/>
                    </a:solidFill>
                  </a:tcPr>
                </a:tc>
              </a:tr>
              <a:tr h="749808">
                <a:tc>
                  <a:txBody>
                    <a:bodyPr wrap="square"/>
                    <a:lstStyle/>
                    <a:p>
                      <a:r>
                        <a:rPr sz="1500" b="1">
                          <a:solidFill>
                            <a:srgbClr val="1B2A4A"/>
                          </a:solidFill>
                          <a:latin typeface="Segoe UI"/>
                        </a:rPr>
                        <a:t>“Een bekende stem aan de telefoon kun je vertrouwen.”</a:t>
                      </a:r>
                    </a:p>
                  </a:txBody>
                  <a:tcPr marL="109728" marR="109728" marT="54864" marB="54864" anchor="ctr">
                    <a:solidFill>
                      <a:srgbClr val="F6F8FB"/>
                    </a:solidFill>
                  </a:tcPr>
                </a:tc>
                <a:tc>
                  <a:txBody>
                    <a:bodyPr wrap="square"/>
                    <a:lstStyle/>
                    <a:p>
                      <a:r>
                        <a:rPr sz="1500">
                          <a:solidFill>
                            <a:srgbClr val="1F2733"/>
                          </a:solidFill>
                          <a:latin typeface="Segoe UI"/>
                        </a:rPr>
                        <a:t>Niet meer waar. Een stem is uit seconden audio te klonen. Daarom: terugbellen via een bekend nummer.</a:t>
                      </a:r>
                    </a:p>
                  </a:txBody>
                  <a:tcPr marL="109728" marR="109728" marT="54864" marB="54864" anchor="ctr">
                    <a:solidFill>
                      <a:srgbClr val="F6F8FB"/>
                    </a:solidFill>
                  </a:tcPr>
                </a:tc>
              </a:tr>
              <a:tr h="749808">
                <a:tc>
                  <a:txBody>
                    <a:bodyPr wrap="square"/>
                    <a:lstStyle/>
                    <a:p>
                      <a:r>
                        <a:rPr sz="1500" b="1">
                          <a:solidFill>
                            <a:srgbClr val="1B2A4A"/>
                          </a:solidFill>
                          <a:latin typeface="Segoe UI"/>
                        </a:rPr>
                        <a:t>“Videobellen is veilig — je ziet wie het is.”</a:t>
                      </a:r>
                    </a:p>
                  </a:txBody>
                  <a:tcPr marL="109728" marR="109728" marT="54864" marB="54864" anchor="ctr">
                    <a:solidFill>
                      <a:srgbClr val="FFFFFF"/>
                    </a:solidFill>
                  </a:tcPr>
                </a:tc>
                <a:tc>
                  <a:txBody>
                    <a:bodyPr wrap="square"/>
                    <a:lstStyle/>
                    <a:p>
                      <a:r>
                        <a:rPr sz="1500">
                          <a:solidFill>
                            <a:srgbClr val="1F2733"/>
                          </a:solidFill>
                          <a:latin typeface="Segoe UI"/>
                        </a:rPr>
                        <a:t>Steeds minder waar. Deepfake-calls bestaan: “de leidinggevende die om een spoedbetaling vraagt”.</a:t>
                      </a:r>
                    </a:p>
                  </a:txBody>
                  <a:tcPr marL="109728" marR="109728" marT="54864" marB="54864" anchor="ctr">
                    <a:solidFill>
                      <a:srgbClr val="FFFFFF"/>
                    </a:solidFill>
                  </a:tcPr>
                </a:tc>
              </a:tr>
            </a:tbl>
          </a:graphicData>
        </a:graphic>
      </p:graphicFrame>
      <p:sp>
        <p:nvSpPr>
          <p:cNvPr id="7" name="Rectangle 6"/>
          <p:cNvSpPr/>
          <p:nvPr/>
        </p:nvSpPr>
        <p:spPr>
          <a:xfrm>
            <a:off x="640080" y="4709160"/>
            <a:ext cx="10908792" cy="713232"/>
          </a:xfrm>
          <a:prstGeom prst="rect">
            <a:avLst/>
          </a:prstGeom>
          <a:solidFill>
            <a:srgbClr val="F6F8FB"/>
          </a:solidFill>
          <a:ln w="12700">
            <a:solidFill>
              <a:srgbClr val="E2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4709160"/>
            <a:ext cx="10451592" cy="713232"/>
          </a:xfrm>
          <a:prstGeom prst="rect">
            <a:avLst/>
          </a:prstGeom>
          <a:noFill/>
        </p:spPr>
        <p:txBody>
          <a:bodyPr wrap="square" anchor="ctr">
            <a:spAutoFit/>
          </a:bodyPr>
          <a:lstStyle/>
          <a:p>
            <a:pPr algn="l"/>
            <a:r>
              <a:rPr sz="1500" b="1" i="1">
                <a:solidFill>
                  <a:srgbClr val="1B2A4A"/>
                </a:solidFill>
                <a:latin typeface="Segoe UI"/>
              </a:rPr>
              <a:t>Open vraag:  “Je krijgt een belletje of spraakbericht van je leidinggevende — de stem klopt — met de vraag snel iets te regelen of te betalen. Wat doe je?”</a:t>
            </a:r>
          </a:p>
        </p:txBody>
      </p:sp>
      <p:sp>
        <p:nvSpPr>
          <p:cNvPr id="9" name="Rectangle 8"/>
          <p:cNvSpPr/>
          <p:nvPr/>
        </p:nvSpPr>
        <p:spPr>
          <a:xfrm>
            <a:off x="640080" y="557784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5577840"/>
            <a:ext cx="10451592" cy="777240"/>
          </a:xfrm>
          <a:prstGeom prst="rect">
            <a:avLst/>
          </a:prstGeom>
          <a:noFill/>
        </p:spPr>
        <p:txBody>
          <a:bodyPr wrap="square" anchor="ctr">
            <a:spAutoFit/>
          </a:bodyPr>
          <a:lstStyle/>
          <a:p>
            <a:pPr algn="l"/>
            <a:r>
              <a:rPr sz="1800" b="1" i="0">
                <a:solidFill>
                  <a:srgbClr val="1B2A4A"/>
                </a:solidFill>
                <a:latin typeface="Segoe UI"/>
              </a:rPr>
              <a:t>AI maakt nep lastiger te herkennen — dus onze 3 stappen veranderen niet, ze worden belangrijker. En thuis geldt precies hetzelfde.</a:t>
            </a:r>
          </a:p>
        </p:txBody>
      </p:sp>
      <p:sp>
        <p:nvSpPr>
          <p:cNvPr id="11" name="TextBox 10"/>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HOE STAAT EEN GEMEENTE ERVOOR</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Wat IV en IB&amp;P doen — en waarom jij ook nodig bent</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sp>
        <p:nvSpPr>
          <p:cNvPr id="5" name="TextBox 4"/>
          <p:cNvSpPr txBox="1"/>
          <p:nvPr/>
        </p:nvSpPr>
        <p:spPr>
          <a:xfrm>
            <a:off x="640080" y="1691640"/>
            <a:ext cx="5303520" cy="3566160"/>
          </a:xfrm>
          <a:prstGeom prst="rect">
            <a:avLst/>
          </a:prstGeom>
          <a:noFill/>
        </p:spPr>
        <p:txBody>
          <a:bodyPr wrap="square" anchor="t">
            <a:spAutoFit/>
          </a:bodyPr>
          <a:lstStyle/>
          <a:p>
            <a:pPr algn="l">
              <a:spcAft>
                <a:spcPts val="500"/>
              </a:spcAft>
            </a:pPr>
            <a:r>
              <a:rPr sz="1700" b="1" i="0">
                <a:solidFill>
                  <a:srgbClr val="2E5C8A"/>
                </a:solidFill>
                <a:latin typeface="Segoe UI"/>
              </a:rPr>
              <a:t>Wat IV en IB&amp;P doen</a:t>
            </a:r>
          </a:p>
          <a:p>
            <a:pPr algn="l">
              <a:spcAft>
                <a:spcPts val="600"/>
              </a:spcAft>
            </a:pPr>
            <a:r>
              <a:rPr sz="1600" b="0" i="0">
                <a:solidFill>
                  <a:srgbClr val="1F2733"/>
                </a:solidFill>
                <a:latin typeface="Segoe UI"/>
              </a:rPr>
              <a:t>•  Software up-to-date houden, verdachte mail filteren, en monitoren op vreemd gedrag op de systemen.</a:t>
            </a:r>
          </a:p>
          <a:p>
            <a:pPr algn="l">
              <a:spcAft>
                <a:spcPts val="600"/>
              </a:spcAft>
            </a:pPr>
            <a:r>
              <a:rPr sz="1600" b="0" i="0">
                <a:solidFill>
                  <a:srgbClr val="1F2733"/>
                </a:solidFill>
                <a:latin typeface="Segoe UI"/>
              </a:rPr>
              <a:t>•  Sterke inlog (MFA), en beperken wat verdachte programma's op werkplekken mogen doen.</a:t>
            </a:r>
          </a:p>
          <a:p>
            <a:pPr algn="l"/>
            <a:r>
              <a:rPr sz="1600" b="0" i="0">
                <a:solidFill>
                  <a:srgbClr val="1F2733"/>
                </a:solidFill>
                <a:latin typeface="Segoe UI"/>
              </a:rPr>
              <a:t>•  Gaat er iets mis, dan kunnen zij ingrijpen en herstellen.</a:t>
            </a:r>
          </a:p>
        </p:txBody>
      </p:sp>
      <p:sp>
        <p:nvSpPr>
          <p:cNvPr id="6" name="TextBox 5"/>
          <p:cNvSpPr txBox="1"/>
          <p:nvPr/>
        </p:nvSpPr>
        <p:spPr>
          <a:xfrm>
            <a:off x="6126480" y="1691640"/>
            <a:ext cx="5422392" cy="3566160"/>
          </a:xfrm>
          <a:prstGeom prst="rect">
            <a:avLst/>
          </a:prstGeom>
          <a:noFill/>
        </p:spPr>
        <p:txBody>
          <a:bodyPr wrap="square" anchor="t">
            <a:spAutoFit/>
          </a:bodyPr>
          <a:lstStyle/>
          <a:p>
            <a:pPr algn="l">
              <a:spcAft>
                <a:spcPts val="500"/>
              </a:spcAft>
            </a:pPr>
            <a:r>
              <a:rPr sz="1700" b="1" i="0">
                <a:solidFill>
                  <a:srgbClr val="2E5C8A"/>
                </a:solidFill>
                <a:latin typeface="Segoe UI"/>
              </a:rPr>
              <a:t>Waarom techniek alleen niet genoeg is</a:t>
            </a:r>
          </a:p>
          <a:p>
            <a:pPr algn="l">
              <a:spcAft>
                <a:spcPts val="600"/>
              </a:spcAft>
            </a:pPr>
            <a:r>
              <a:rPr sz="1600" b="0" i="0">
                <a:solidFill>
                  <a:srgbClr val="1F2733"/>
                </a:solidFill>
                <a:latin typeface="Segoe UI"/>
              </a:rPr>
              <a:t>•  De nieuwste trucs gebruiken échte, legitieme systemen en vragen jóú om de laatste stap. Daar kan geen filter tussen.</a:t>
            </a:r>
          </a:p>
          <a:p>
            <a:pPr algn="l"/>
            <a:r>
              <a:rPr sz="1600" b="0" i="0">
                <a:solidFill>
                  <a:srgbClr val="1F2733"/>
                </a:solidFill>
                <a:latin typeface="Segoe UI"/>
              </a:rPr>
              <a:t>•  Alles dichttimmeren kan niet — dan kun je je werk niet meer doen. Veiligheid is een balans.</a:t>
            </a:r>
          </a:p>
        </p:txBody>
      </p:sp>
      <p:sp>
        <p:nvSpPr>
          <p:cNvPr id="7" name="Rectangle 6"/>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Er gebeurt veel achter de schermen. Maar de laatste meter loopt door jouw team. En tóch is elk cluster van een gemeente een doelwit — kijk maar.</a:t>
            </a:r>
          </a:p>
        </p:txBody>
      </p:sp>
      <p:sp>
        <p:nvSpPr>
          <p:cNvPr id="9" name="TextBox 8"/>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EEN GEMEENTE</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Waar zou een aanvaller toeslaan?</a:t>
            </a:r>
          </a:p>
        </p:txBody>
      </p:sp>
      <p:sp>
        <p:nvSpPr>
          <p:cNvPr id="4" name="TextBox 3"/>
          <p:cNvSpPr txBox="1"/>
          <p:nvPr/>
        </p:nvSpPr>
        <p:spPr>
          <a:xfrm>
            <a:off x="640080" y="1554480"/>
            <a:ext cx="10908792" cy="548640"/>
          </a:xfrm>
          <a:prstGeom prst="rect">
            <a:avLst/>
          </a:prstGeom>
          <a:noFill/>
        </p:spPr>
        <p:txBody>
          <a:bodyPr wrap="square" anchor="t">
            <a:spAutoFit/>
          </a:bodyPr>
          <a:lstStyle/>
          <a:p>
            <a:pPr algn="l"/>
            <a:r>
              <a:rPr sz="1800" b="0" i="0">
                <a:solidFill>
                  <a:srgbClr val="50607A"/>
                </a:solidFill>
                <a:latin typeface="Segoe UI"/>
              </a:rPr>
              <a:t>Een aanvaller kiest niet willekeurig — hij kiest op wat een cluster heeft.</a:t>
            </a:r>
          </a:p>
        </p:txBody>
      </p:sp>
      <p:sp>
        <p:nvSpPr>
          <p:cNvPr id="5" name="TextBox 4"/>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graphicFrame>
        <p:nvGraphicFramePr>
          <p:cNvPr id="6" name="Table 5"/>
          <p:cNvGraphicFramePr>
            <a:graphicFrameLocks noGrp="1"/>
          </p:cNvGraphicFramePr>
          <p:nvPr/>
        </p:nvGraphicFramePr>
        <p:xfrm>
          <a:off x="640080" y="2103120"/>
          <a:ext cx="10908792" cy="3840480"/>
        </p:xfrm>
        <a:graphic>
          <a:graphicData uri="http://schemas.openxmlformats.org/drawingml/2006/table">
            <a:tbl>
              <a:tblPr>
                <a:tableStyleId>{5C22544A-7EE6-4342-B048-85BDC9FD1C3A}</a:tableStyleId>
              </a:tblPr>
              <a:tblGrid>
                <a:gridCol w="4206240"/>
                <a:gridCol w="6702552"/>
              </a:tblGrid>
              <a:tr h="548640">
                <a:tc>
                  <a:txBody>
                    <a:bodyPr wrap="square"/>
                    <a:lstStyle/>
                    <a:p>
                      <a:r>
                        <a:rPr sz="1500" b="1">
                          <a:solidFill>
                            <a:srgbClr val="FFFFFF"/>
                          </a:solidFill>
                          <a:latin typeface="Segoe UI"/>
                        </a:rPr>
                        <a:t>Cluster</a:t>
                      </a:r>
                    </a:p>
                  </a:txBody>
                  <a:tcPr marL="109728" marR="109728" marT="54864" marB="54864" anchor="ctr">
                    <a:solidFill>
                      <a:srgbClr val="1B2A4A"/>
                    </a:solidFill>
                  </a:tcPr>
                </a:tc>
                <a:tc>
                  <a:txBody>
                    <a:bodyPr wrap="square"/>
                    <a:lstStyle/>
                    <a:p>
                      <a:r>
                        <a:rPr sz="1500" b="1">
                          <a:solidFill>
                            <a:srgbClr val="FFFFFF"/>
                          </a:solidFill>
                          <a:latin typeface="Segoe UI"/>
                        </a:rPr>
                        <a:t>Waar een aanvaller op uit is</a:t>
                      </a:r>
                    </a:p>
                  </a:txBody>
                  <a:tcPr marL="109728" marR="109728" marT="54864" marB="54864" anchor="ctr">
                    <a:solidFill>
                      <a:srgbClr val="1B2A4A"/>
                    </a:solidFill>
                  </a:tcPr>
                </a:tc>
              </a:tr>
              <a:tr h="548640">
                <a:tc>
                  <a:txBody>
                    <a:bodyPr wrap="square"/>
                    <a:lstStyle/>
                    <a:p>
                      <a:r>
                        <a:rPr sz="1500" b="1">
                          <a:solidFill>
                            <a:srgbClr val="1B2A4A"/>
                          </a:solidFill>
                          <a:latin typeface="Segoe UI"/>
                        </a:rPr>
                        <a:t>Beheer</a:t>
                      </a:r>
                    </a:p>
                  </a:txBody>
                  <a:tcPr marL="109728" marR="109728" marT="54864" marB="54864" anchor="ctr">
                    <a:solidFill>
                      <a:srgbClr val="FFFFFF"/>
                    </a:solidFill>
                  </a:tcPr>
                </a:tc>
                <a:tc>
                  <a:txBody>
                    <a:bodyPr wrap="square"/>
                    <a:lstStyle/>
                    <a:p>
                      <a:r>
                        <a:rPr sz="1500">
                          <a:solidFill>
                            <a:srgbClr val="1F2733"/>
                          </a:solidFill>
                          <a:latin typeface="Segoe UI"/>
                        </a:rPr>
                        <a:t>Een proces platleggen: gemalen, riolering, verkeers- &amp; parkeerinstallaties</a:t>
                      </a:r>
                    </a:p>
                  </a:txBody>
                  <a:tcPr marL="109728" marR="109728" marT="54864" marB="54864" anchor="ctr">
                    <a:solidFill>
                      <a:srgbClr val="FFFFFF"/>
                    </a:solidFill>
                  </a:tcPr>
                </a:tc>
              </a:tr>
              <a:tr h="548640">
                <a:tc>
                  <a:txBody>
                    <a:bodyPr wrap="square"/>
                    <a:lstStyle/>
                    <a:p>
                      <a:r>
                        <a:rPr sz="1500" b="1">
                          <a:solidFill>
                            <a:srgbClr val="1B2A4A"/>
                          </a:solidFill>
                          <a:latin typeface="Segoe UI"/>
                        </a:rPr>
                        <a:t>Interne Dienstverlening &amp; Advisering</a:t>
                      </a:r>
                    </a:p>
                  </a:txBody>
                  <a:tcPr marL="109728" marR="109728" marT="54864" marB="54864" anchor="ctr">
                    <a:solidFill>
                      <a:srgbClr val="F6F8FB"/>
                    </a:solidFill>
                  </a:tcPr>
                </a:tc>
                <a:tc>
                  <a:txBody>
                    <a:bodyPr wrap="square"/>
                    <a:lstStyle/>
                    <a:p>
                      <a:r>
                        <a:rPr sz="1500">
                          <a:solidFill>
                            <a:srgbClr val="1F2733"/>
                          </a:solidFill>
                          <a:latin typeface="Segoe UI"/>
                        </a:rPr>
                        <a:t>Geld én toegang: de sleutels tot alles</a:t>
                      </a:r>
                    </a:p>
                  </a:txBody>
                  <a:tcPr marL="109728" marR="109728" marT="54864" marB="54864" anchor="ctr">
                    <a:solidFill>
                      <a:srgbClr val="F6F8FB"/>
                    </a:solidFill>
                  </a:tcPr>
                </a:tc>
              </a:tr>
              <a:tr h="548640">
                <a:tc>
                  <a:txBody>
                    <a:bodyPr wrap="square"/>
                    <a:lstStyle/>
                    <a:p>
                      <a:r>
                        <a:rPr sz="1500" b="1">
                          <a:solidFill>
                            <a:srgbClr val="1B2A4A"/>
                          </a:solidFill>
                          <a:latin typeface="Segoe UI"/>
                        </a:rPr>
                        <a:t>Publiekszaken, Handhaving &amp; Veiligheid</a:t>
                      </a:r>
                    </a:p>
                  </a:txBody>
                  <a:tcPr marL="109728" marR="109728" marT="54864" marB="54864" anchor="ctr">
                    <a:solidFill>
                      <a:srgbClr val="FFFFFF"/>
                    </a:solidFill>
                  </a:tcPr>
                </a:tc>
                <a:tc>
                  <a:txBody>
                    <a:bodyPr wrap="square"/>
                    <a:lstStyle/>
                    <a:p>
                      <a:r>
                        <a:rPr sz="1500">
                          <a:solidFill>
                            <a:srgbClr val="1F2733"/>
                          </a:solidFill>
                          <a:latin typeface="Segoe UI"/>
                        </a:rPr>
                        <a:t>Identiteit &amp; adres van inwoners</a:t>
                      </a:r>
                    </a:p>
                  </a:txBody>
                  <a:tcPr marL="109728" marR="109728" marT="54864" marB="54864" anchor="ctr">
                    <a:solidFill>
                      <a:srgbClr val="FFFFFF"/>
                    </a:solidFill>
                  </a:tcPr>
                </a:tc>
              </a:tr>
              <a:tr h="548640">
                <a:tc>
                  <a:txBody>
                    <a:bodyPr wrap="square"/>
                    <a:lstStyle/>
                    <a:p>
                      <a:r>
                        <a:rPr sz="1500" b="1">
                          <a:solidFill>
                            <a:srgbClr val="1B2A4A"/>
                          </a:solidFill>
                          <a:latin typeface="Segoe UI"/>
                        </a:rPr>
                        <a:t>Participatie &amp; Maatsch. Ontwikkeling</a:t>
                      </a:r>
                    </a:p>
                  </a:txBody>
                  <a:tcPr marL="109728" marR="109728" marT="54864" marB="54864" anchor="ctr">
                    <a:solidFill>
                      <a:srgbClr val="F6F8FB"/>
                    </a:solidFill>
                  </a:tcPr>
                </a:tc>
                <a:tc>
                  <a:txBody>
                    <a:bodyPr wrap="square"/>
                    <a:lstStyle/>
                    <a:p>
                      <a:r>
                        <a:rPr sz="1500">
                          <a:solidFill>
                            <a:srgbClr val="1F2733"/>
                          </a:solidFill>
                          <a:latin typeface="Segoe UI"/>
                        </a:rPr>
                        <a:t>Dossiers van kwetsbare inwoners</a:t>
                      </a:r>
                    </a:p>
                  </a:txBody>
                  <a:tcPr marL="109728" marR="109728" marT="54864" marB="54864" anchor="ctr">
                    <a:solidFill>
                      <a:srgbClr val="F6F8FB"/>
                    </a:solidFill>
                  </a:tcPr>
                </a:tc>
              </a:tr>
              <a:tr h="548640">
                <a:tc>
                  <a:txBody>
                    <a:bodyPr wrap="square"/>
                    <a:lstStyle/>
                    <a:p>
                      <a:r>
                        <a:rPr sz="1500" b="1">
                          <a:solidFill>
                            <a:srgbClr val="1B2A4A"/>
                          </a:solidFill>
                          <a:latin typeface="Segoe UI"/>
                        </a:rPr>
                        <a:t>Stedelijke Ontwikkeling</a:t>
                      </a:r>
                    </a:p>
                  </a:txBody>
                  <a:tcPr marL="109728" marR="109728" marT="54864" marB="54864" anchor="ctr">
                    <a:solidFill>
                      <a:srgbClr val="FFFFFF"/>
                    </a:solidFill>
                  </a:tcPr>
                </a:tc>
                <a:tc>
                  <a:txBody>
                    <a:bodyPr wrap="square"/>
                    <a:lstStyle/>
                    <a:p>
                      <a:r>
                        <a:rPr sz="1500">
                          <a:solidFill>
                            <a:srgbClr val="1F2733"/>
                          </a:solidFill>
                          <a:latin typeface="Segoe UI"/>
                        </a:rPr>
                        <a:t>Grote transacties &amp; vastgoed</a:t>
                      </a:r>
                    </a:p>
                  </a:txBody>
                  <a:tcPr marL="109728" marR="109728" marT="54864" marB="54864" anchor="ctr">
                    <a:solidFill>
                      <a:srgbClr val="FFFFFF"/>
                    </a:solidFill>
                  </a:tcPr>
                </a:tc>
              </a:tr>
              <a:tr h="548640">
                <a:tc>
                  <a:txBody>
                    <a:bodyPr wrap="square"/>
                    <a:lstStyle/>
                    <a:p>
                      <a:r>
                        <a:rPr sz="1500" b="1">
                          <a:solidFill>
                            <a:srgbClr val="1B2A4A"/>
                          </a:solidFill>
                          <a:latin typeface="Segoe UI"/>
                        </a:rPr>
                        <a:t>Projectbureau</a:t>
                      </a:r>
                    </a:p>
                  </a:txBody>
                  <a:tcPr marL="109728" marR="109728" marT="54864" marB="54864" anchor="ctr">
                    <a:solidFill>
                      <a:srgbClr val="F6F8FB"/>
                    </a:solidFill>
                  </a:tcPr>
                </a:tc>
                <a:tc>
                  <a:txBody>
                    <a:bodyPr wrap="square"/>
                    <a:lstStyle/>
                    <a:p>
                      <a:r>
                        <a:rPr sz="1500">
                          <a:solidFill>
                            <a:srgbClr val="1F2733"/>
                          </a:solidFill>
                          <a:latin typeface="Segoe UI"/>
                        </a:rPr>
                        <a:t>Continuïteit van projecten + de leverancier als ingang</a:t>
                      </a:r>
                    </a:p>
                  </a:txBody>
                  <a:tcPr marL="109728" marR="109728" marT="54864" marB="54864" anchor="ctr">
                    <a:solidFill>
                      <a:srgbClr val="F6F8FB"/>
                    </a:solidFill>
                  </a:tcPr>
                </a:tc>
              </a:tr>
            </a:tbl>
          </a:graphicData>
        </a:graphic>
      </p:graphicFrame>
      <p:sp>
        <p:nvSpPr>
          <p:cNvPr id="7" name="Rectangle 6"/>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Vijf redenen waarom je een doelwit bent: 1. geld · 2. gevoelige data · 3. toegangsrechten · 4. een vertrouwde naam · 5. ontwrichting.</a:t>
            </a:r>
          </a:p>
        </p:txBody>
      </p:sp>
      <p:sp>
        <p:nvSpPr>
          <p:cNvPr id="9" name="TextBox 8"/>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CLUSTER: BEHEER</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Een aanval hoeft geen data te stelen</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sp>
        <p:nvSpPr>
          <p:cNvPr id="5" name="TextBox 4"/>
          <p:cNvSpPr txBox="1"/>
          <p:nvPr/>
        </p:nvSpPr>
        <p:spPr>
          <a:xfrm>
            <a:off x="640080" y="1691640"/>
            <a:ext cx="10908792" cy="4114800"/>
          </a:xfrm>
          <a:prstGeom prst="rect">
            <a:avLst/>
          </a:prstGeom>
          <a:noFill/>
        </p:spPr>
        <p:txBody>
          <a:bodyPr wrap="square" anchor="t">
            <a:spAutoFit/>
          </a:bodyPr>
          <a:lstStyle/>
          <a:p>
            <a:pPr algn="l">
              <a:spcAft>
                <a:spcPts val="300"/>
              </a:spcAft>
            </a:pPr>
            <a:r>
              <a:rPr sz="1500" b="1" i="0">
                <a:solidFill>
                  <a:srgbClr val="2E5C8A"/>
                </a:solidFill>
                <a:latin typeface="Segoe UI"/>
              </a:rPr>
              <a:t>Het doelwit</a:t>
            </a:r>
          </a:p>
          <a:p>
            <a:pPr algn="l">
              <a:spcAft>
                <a:spcPts val="800"/>
              </a:spcAft>
            </a:pPr>
            <a:r>
              <a:rPr sz="1600" b="0" i="0">
                <a:solidFill>
                  <a:srgbClr val="1F2733"/>
                </a:solidFill>
                <a:latin typeface="Segoe UI"/>
              </a:rPr>
              <a:t>•  Operationele techniek — gemalen, riolering, verkeers- en parkeerinstallaties.</a:t>
            </a:r>
          </a:p>
          <a:p>
            <a:pPr algn="l">
              <a:spcAft>
                <a:spcPts val="300"/>
              </a:spcAft>
            </a:pPr>
            <a:r>
              <a:rPr sz="1500" b="1" i="0">
                <a:solidFill>
                  <a:srgbClr val="2E5C8A"/>
                </a:solidFill>
                <a:latin typeface="Segoe UI"/>
              </a:rPr>
              <a:t>Het scenario</a:t>
            </a:r>
          </a:p>
          <a:p>
            <a:pPr algn="l">
              <a:spcAft>
                <a:spcPts val="800"/>
              </a:spcAft>
            </a:pPr>
            <a:r>
              <a:rPr sz="1600" b="0" i="0">
                <a:solidFill>
                  <a:srgbClr val="1F2733"/>
                </a:solidFill>
                <a:latin typeface="Segoe UI"/>
              </a:rPr>
              <a:t>•  Niet via een mail naar een ambtenaar, maar via de leverancier die op afstand onderhoud doet. Eén gekaapt onderhoudsaccount en een aanvaller kan processen verstoren — geen euro gestolen, wél ontwrichting. Statelijke actoren hebben hier expliciet interesse (NCSC/AIVD).</a:t>
            </a:r>
          </a:p>
          <a:p>
            <a:pPr algn="l">
              <a:spcAft>
                <a:spcPts val="300"/>
              </a:spcAft>
            </a:pPr>
            <a:r>
              <a:rPr sz="1500" b="1" i="0">
                <a:solidFill>
                  <a:srgbClr val="2E5C8A"/>
                </a:solidFill>
                <a:latin typeface="Segoe UI"/>
              </a:rPr>
              <a:t>De AI-twist</a:t>
            </a:r>
          </a:p>
          <a:p>
            <a:pPr algn="l"/>
            <a:r>
              <a:rPr sz="1600" b="0" i="0">
                <a:solidFill>
                  <a:srgbClr val="1F2733"/>
                </a:solidFill>
                <a:latin typeface="Segoe UI"/>
              </a:rPr>
              <a:t>•  Een AI-stem die de leverancier nabelt (“ik moet even op afstand inloggen voor een storing”) klinkt perfect.</a:t>
            </a:r>
          </a:p>
        </p:txBody>
      </p:sp>
      <p:sp>
        <p:nvSpPr>
          <p:cNvPr id="6" name="Rectangle 5"/>
          <p:cNvSpPr/>
          <p:nvPr/>
        </p:nvSpPr>
        <p:spPr>
          <a:xfrm>
            <a:off x="640080" y="5440680"/>
            <a:ext cx="10908792" cy="960120"/>
          </a:xfrm>
          <a:prstGeom prst="rect">
            <a:avLst/>
          </a:prstGeom>
          <a:solidFill>
            <a:srgbClr val="F6F8FB"/>
          </a:solidFill>
          <a:ln w="12700">
            <a:solidFill>
              <a:srgbClr val="E2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504688"/>
            <a:ext cx="10451592" cy="868680"/>
          </a:xfrm>
          <a:prstGeom prst="rect">
            <a:avLst/>
          </a:prstGeom>
          <a:noFill/>
        </p:spPr>
        <p:txBody>
          <a:bodyPr wrap="square" anchor="ctr">
            <a:spAutoFit/>
          </a:bodyPr>
          <a:lstStyle/>
          <a:p>
            <a:pPr algn="l">
              <a:spcAft>
                <a:spcPts val="400"/>
              </a:spcAft>
            </a:pPr>
            <a:r>
              <a:rPr sz="1500" b="1" i="1">
                <a:solidFill>
                  <a:srgbClr val="1B2A4A"/>
                </a:solidFill>
                <a:latin typeface="Segoe UI"/>
              </a:rPr>
              <a:t>Aan de zaal:  “Weten we van alle installaties wie er op afstand bij kan — en zou het opvallen als iemand ’s nachts inlogt?”</a:t>
            </a:r>
          </a:p>
          <a:p>
            <a:pPr algn="l"/>
            <a:r>
              <a:rPr sz="1400" b="0" i="0">
                <a:solidFill>
                  <a:srgbClr val="50607A"/>
                </a:solidFill>
                <a:latin typeface="Segoe UI"/>
              </a:rPr>
              <a:t>Wat helpt:  verifiëren wie er belt (terugbellen via een bekend nummer) en geen toegang zonder sterke, unieke inlog.</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CLUSTER: INTERNE DIENSTVERLENING &amp; ADVISERING</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De sleutels tot alles</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sp>
        <p:nvSpPr>
          <p:cNvPr id="5" name="TextBox 4"/>
          <p:cNvSpPr txBox="1"/>
          <p:nvPr/>
        </p:nvSpPr>
        <p:spPr>
          <a:xfrm>
            <a:off x="640080" y="1691640"/>
            <a:ext cx="10908792" cy="4160520"/>
          </a:xfrm>
          <a:prstGeom prst="rect">
            <a:avLst/>
          </a:prstGeom>
          <a:noFill/>
        </p:spPr>
        <p:txBody>
          <a:bodyPr wrap="square" anchor="t">
            <a:spAutoFit/>
          </a:bodyPr>
          <a:lstStyle/>
          <a:p>
            <a:pPr algn="l">
              <a:spcAft>
                <a:spcPts val="300"/>
              </a:spcAft>
            </a:pPr>
            <a:r>
              <a:rPr sz="1500" b="1" i="0">
                <a:solidFill>
                  <a:srgbClr val="2E5C8A"/>
                </a:solidFill>
                <a:latin typeface="Segoe UI"/>
              </a:rPr>
              <a:t>Het doelwit</a:t>
            </a:r>
          </a:p>
          <a:p>
            <a:pPr algn="l">
              <a:spcAft>
                <a:spcPts val="800"/>
              </a:spcAft>
            </a:pPr>
            <a:r>
              <a:rPr sz="1600" b="0" i="0">
                <a:solidFill>
                  <a:srgbClr val="1F2733"/>
                </a:solidFill>
                <a:latin typeface="Segoe UI"/>
              </a:rPr>
              <a:t>•  Twee soorten buit tegelijk — geld (Financieel Beheer &amp; Debiteuren, Inkoop) én toegang (Servicedesk ICT, Functioneel Beheer: beheeraccounts die bij álles kunnen).</a:t>
            </a:r>
          </a:p>
          <a:p>
            <a:pPr algn="l">
              <a:spcAft>
                <a:spcPts val="300"/>
              </a:spcAft>
            </a:pPr>
            <a:r>
              <a:rPr sz="1500" b="1" i="0">
                <a:solidFill>
                  <a:srgbClr val="2E5C8A"/>
                </a:solidFill>
                <a:latin typeface="Segoe UI"/>
              </a:rPr>
              <a:t>Het scenario</a:t>
            </a:r>
          </a:p>
          <a:p>
            <a:pPr algn="l">
              <a:spcAft>
                <a:spcPts val="800"/>
              </a:spcAft>
            </a:pPr>
            <a:r>
              <a:rPr sz="1600" b="0" i="0">
                <a:solidFill>
                  <a:srgbClr val="1F2733"/>
                </a:solidFill>
                <a:latin typeface="Segoe UI"/>
              </a:rPr>
              <a:t>•  Exact de Odido-truc, maar bij een gemeente: iemand belt de Servicedesk, doet zich voor als collega met spoed, en laat een account resetten. Of een “gewijzigd rekeningnummer” bij een grote crediteur glipt door.</a:t>
            </a:r>
          </a:p>
          <a:p>
            <a:pPr algn="l">
              <a:spcAft>
                <a:spcPts val="300"/>
              </a:spcAft>
            </a:pPr>
            <a:r>
              <a:rPr sz="1500" b="1" i="0">
                <a:solidFill>
                  <a:srgbClr val="E86C00"/>
                </a:solidFill>
                <a:latin typeface="Segoe UI"/>
              </a:rPr>
              <a:t>Wat Epe ons leert</a:t>
            </a:r>
          </a:p>
          <a:p>
            <a:pPr algn="l">
              <a:spcAft>
                <a:spcPts val="800"/>
              </a:spcAft>
            </a:pPr>
            <a:r>
              <a:rPr sz="1600" b="0" i="0">
                <a:solidFill>
                  <a:srgbClr val="1F2733"/>
                </a:solidFill>
                <a:latin typeface="Segoe UI"/>
              </a:rPr>
              <a:t>•  Daar kraakte de aanvaller een beheerderswachtwoord en kwam bij een noodaccount zónder MFA — een loper die op alle sloten past. Eén zo’n account = bij álles.</a:t>
            </a:r>
          </a:p>
          <a:p>
            <a:pPr algn="l">
              <a:spcAft>
                <a:spcPts val="300"/>
              </a:spcAft>
            </a:pPr>
            <a:r>
              <a:rPr sz="1500" b="1" i="0">
                <a:solidFill>
                  <a:srgbClr val="2E5C8A"/>
                </a:solidFill>
                <a:latin typeface="Segoe UI"/>
              </a:rPr>
              <a:t>De AI-twist</a:t>
            </a:r>
          </a:p>
          <a:p>
            <a:pPr algn="l"/>
            <a:r>
              <a:rPr sz="1600" b="0" i="0">
                <a:solidFill>
                  <a:srgbClr val="1F2733"/>
                </a:solidFill>
                <a:latin typeface="Segoe UI"/>
              </a:rPr>
              <a:t>•  Foutloze mail in de huisstijl; een gekloonde stem die de Servicedesk belt.</a:t>
            </a:r>
          </a:p>
        </p:txBody>
      </p:sp>
      <p:sp>
        <p:nvSpPr>
          <p:cNvPr id="6" name="Rectangle 5"/>
          <p:cNvSpPr/>
          <p:nvPr/>
        </p:nvSpPr>
        <p:spPr>
          <a:xfrm>
            <a:off x="640080" y="5440680"/>
            <a:ext cx="10908792" cy="960120"/>
          </a:xfrm>
          <a:prstGeom prst="rect">
            <a:avLst/>
          </a:prstGeom>
          <a:solidFill>
            <a:srgbClr val="F6F8FB"/>
          </a:solidFill>
          <a:ln w="12700">
            <a:solidFill>
              <a:srgbClr val="E2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504688"/>
            <a:ext cx="10451592" cy="868680"/>
          </a:xfrm>
          <a:prstGeom prst="rect">
            <a:avLst/>
          </a:prstGeom>
          <a:noFill/>
        </p:spPr>
        <p:txBody>
          <a:bodyPr wrap="square" anchor="ctr">
            <a:spAutoFit/>
          </a:bodyPr>
          <a:lstStyle/>
          <a:p>
            <a:pPr algn="l">
              <a:spcAft>
                <a:spcPts val="400"/>
              </a:spcAft>
            </a:pPr>
            <a:r>
              <a:rPr sz="1500" b="1" i="1">
                <a:solidFill>
                  <a:srgbClr val="1B2A4A"/>
                </a:solidFill>
                <a:latin typeface="Segoe UI"/>
              </a:rPr>
              <a:t>Aan de zaal:  “Als ‘een collega’ de servicedesk belt met spoed — hoe checken we dat het écht een collega is?”</a:t>
            </a:r>
          </a:p>
          <a:p>
            <a:pPr algn="l"/>
            <a:r>
              <a:rPr sz="1400" b="0" i="0">
                <a:solidFill>
                  <a:srgbClr val="50607A"/>
                </a:solidFill>
                <a:latin typeface="Segoe UI"/>
              </a:rPr>
              <a:t>Wat helpt:  uniek sterk wachtwoord + MFA op elk account, en terugbellen bij elk spoedverzoek over geld of toegang.</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CLUSTER: PUBLIEKSZAKEN, HANDHAVING &amp; VEILIGHEID</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Identiteit &amp; adres van inwoners</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sp>
        <p:nvSpPr>
          <p:cNvPr id="5" name="TextBox 4"/>
          <p:cNvSpPr txBox="1"/>
          <p:nvPr/>
        </p:nvSpPr>
        <p:spPr>
          <a:xfrm>
            <a:off x="640080" y="1691640"/>
            <a:ext cx="10908792" cy="4114800"/>
          </a:xfrm>
          <a:prstGeom prst="rect">
            <a:avLst/>
          </a:prstGeom>
          <a:noFill/>
        </p:spPr>
        <p:txBody>
          <a:bodyPr wrap="square" anchor="t">
            <a:spAutoFit/>
          </a:bodyPr>
          <a:lstStyle/>
          <a:p>
            <a:pPr algn="l">
              <a:spcAft>
                <a:spcPts val="300"/>
              </a:spcAft>
            </a:pPr>
            <a:r>
              <a:rPr sz="1500" b="1" i="0">
                <a:solidFill>
                  <a:srgbClr val="2E5C8A"/>
                </a:solidFill>
                <a:latin typeface="Segoe UI"/>
              </a:rPr>
              <a:t>Het doelwit</a:t>
            </a:r>
          </a:p>
          <a:p>
            <a:pPr algn="l">
              <a:spcAft>
                <a:spcPts val="800"/>
              </a:spcAft>
            </a:pPr>
            <a:r>
              <a:rPr sz="1600" b="0" i="0">
                <a:solidFill>
                  <a:srgbClr val="1F2733"/>
                </a:solidFill>
                <a:latin typeface="Segoe UI"/>
              </a:rPr>
              <a:t>•  Burgerzaken (identiteitsbewijzen, BRP) en — extra gevoelig — de geheime adressen van bedreigde mensen. Ook Aanpak Ondermijning is interessant voor wie criminele belangen heeft.</a:t>
            </a:r>
          </a:p>
          <a:p>
            <a:pPr algn="l">
              <a:spcAft>
                <a:spcPts val="300"/>
              </a:spcAft>
            </a:pPr>
            <a:r>
              <a:rPr sz="1500" b="1" i="0">
                <a:solidFill>
                  <a:srgbClr val="2E5C8A"/>
                </a:solidFill>
                <a:latin typeface="Segoe UI"/>
              </a:rPr>
              <a:t>Het scenario</a:t>
            </a:r>
          </a:p>
          <a:p>
            <a:pPr algn="l">
              <a:spcAft>
                <a:spcPts val="800"/>
              </a:spcAft>
            </a:pPr>
            <a:r>
              <a:rPr sz="1600" b="0" i="0">
                <a:solidFill>
                  <a:srgbClr val="1F2733"/>
                </a:solidFill>
                <a:latin typeface="Segoe UI"/>
              </a:rPr>
              <a:t>•  Met BRP- en adresgegevens worden aanvallen op inwoners levensecht; voor sommige mensen (stalking, bedreiging) gaat het om fysieke veiligheid. Bij Epe lagen exact dit soort gegevens (BSN, 1.022 ID-kopieën) op straat.</a:t>
            </a:r>
          </a:p>
          <a:p>
            <a:pPr algn="l">
              <a:spcAft>
                <a:spcPts val="300"/>
              </a:spcAft>
            </a:pPr>
            <a:r>
              <a:rPr sz="1500" b="1" i="0">
                <a:solidFill>
                  <a:srgbClr val="2E5C8A"/>
                </a:solidFill>
                <a:latin typeface="Segoe UI"/>
              </a:rPr>
              <a:t>De AI-twist</a:t>
            </a:r>
          </a:p>
          <a:p>
            <a:pPr algn="l"/>
            <a:r>
              <a:rPr sz="1600" b="0" i="0">
                <a:solidFill>
                  <a:srgbClr val="1F2733"/>
                </a:solidFill>
                <a:latin typeface="Segoe UI"/>
              </a:rPr>
              <a:t>•  Met gelekte persoonsgegevens + AI is een geloofwaardige nep-benadering van een inwoner zo gemaakt.</a:t>
            </a:r>
          </a:p>
        </p:txBody>
      </p:sp>
      <p:sp>
        <p:nvSpPr>
          <p:cNvPr id="6" name="Rectangle 5"/>
          <p:cNvSpPr/>
          <p:nvPr/>
        </p:nvSpPr>
        <p:spPr>
          <a:xfrm>
            <a:off x="640080" y="5440680"/>
            <a:ext cx="10908792" cy="960120"/>
          </a:xfrm>
          <a:prstGeom prst="rect">
            <a:avLst/>
          </a:prstGeom>
          <a:solidFill>
            <a:srgbClr val="F6F8FB"/>
          </a:solidFill>
          <a:ln w="12700">
            <a:solidFill>
              <a:srgbClr val="E2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504688"/>
            <a:ext cx="10451592" cy="868680"/>
          </a:xfrm>
          <a:prstGeom prst="rect">
            <a:avLst/>
          </a:prstGeom>
          <a:noFill/>
        </p:spPr>
        <p:txBody>
          <a:bodyPr wrap="square" anchor="ctr">
            <a:spAutoFit/>
          </a:bodyPr>
          <a:lstStyle/>
          <a:p>
            <a:pPr algn="l">
              <a:spcAft>
                <a:spcPts val="400"/>
              </a:spcAft>
            </a:pPr>
            <a:r>
              <a:rPr sz="1500" b="1" i="1">
                <a:solidFill>
                  <a:srgbClr val="1B2A4A"/>
                </a:solidFill>
                <a:latin typeface="Segoe UI"/>
              </a:rPr>
              <a:t>Aan de zaal:  “Wie kan bij adres- en identiteitsgegevens — en hoe beschermen we juist de mensen met een geheim adres?”</a:t>
            </a:r>
          </a:p>
          <a:p>
            <a:pPr algn="l"/>
            <a:r>
              <a:rPr sz="1400" b="0" i="0">
                <a:solidFill>
                  <a:srgbClr val="50607A"/>
                </a:solidFill>
                <a:latin typeface="Segoe UI"/>
              </a:rPr>
              <a:t>Wat helpt:  minimale toegang, sterke inlog, en bij twijfel verifiëren — nooit gegevens vrijgeven op basis van één telefoontje.</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CLUSTER: PARTICIPATIE &amp; MAATSCHAPPELIJKE ONTWIKKELING</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Dossiers van kwetsbare inwoners</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sp>
        <p:nvSpPr>
          <p:cNvPr id="5" name="TextBox 4"/>
          <p:cNvSpPr txBox="1"/>
          <p:nvPr/>
        </p:nvSpPr>
        <p:spPr>
          <a:xfrm>
            <a:off x="640080" y="1691640"/>
            <a:ext cx="10908792" cy="4114800"/>
          </a:xfrm>
          <a:prstGeom prst="rect">
            <a:avLst/>
          </a:prstGeom>
          <a:noFill/>
        </p:spPr>
        <p:txBody>
          <a:bodyPr wrap="square" anchor="t">
            <a:spAutoFit/>
          </a:bodyPr>
          <a:lstStyle/>
          <a:p>
            <a:pPr algn="l">
              <a:spcAft>
                <a:spcPts val="300"/>
              </a:spcAft>
            </a:pPr>
            <a:r>
              <a:rPr sz="1500" b="1" i="0">
                <a:solidFill>
                  <a:srgbClr val="2E5C8A"/>
                </a:solidFill>
                <a:latin typeface="Segoe UI"/>
              </a:rPr>
              <a:t>Het doelwit</a:t>
            </a:r>
          </a:p>
          <a:p>
            <a:pPr algn="l">
              <a:spcAft>
                <a:spcPts val="800"/>
              </a:spcAft>
            </a:pPr>
            <a:r>
              <a:rPr sz="1600" b="0" i="0">
                <a:solidFill>
                  <a:srgbClr val="1F2733"/>
                </a:solidFill>
                <a:latin typeface="Segoe UI"/>
              </a:rPr>
              <a:t>•  Stadsbank/schuldhulpverlening, Jeugdhulp/WMO, Werk &amp; Inkomen — dossiers over mensen in een kwetsbare positie.</a:t>
            </a:r>
          </a:p>
          <a:p>
            <a:pPr algn="l">
              <a:spcAft>
                <a:spcPts val="300"/>
              </a:spcAft>
            </a:pPr>
            <a:r>
              <a:rPr sz="1500" b="1" i="0">
                <a:solidFill>
                  <a:srgbClr val="2E5C8A"/>
                </a:solidFill>
                <a:latin typeface="Segoe UI"/>
              </a:rPr>
              <a:t>Het scenario</a:t>
            </a:r>
          </a:p>
          <a:p>
            <a:pPr algn="l">
              <a:spcAft>
                <a:spcPts val="800"/>
              </a:spcAft>
            </a:pPr>
            <a:r>
              <a:rPr sz="1600" b="0" i="0">
                <a:solidFill>
                  <a:srgbClr val="1F2733"/>
                </a:solidFill>
                <a:latin typeface="Segoe UI"/>
              </a:rPr>
              <a:t>•  Dit soort data is ideaal voor afpersing en chantage — van de gemeente én rechtstreeks van die inwoners, die toch al kwetsbaar zijn.</a:t>
            </a:r>
          </a:p>
          <a:p>
            <a:pPr algn="l">
              <a:spcAft>
                <a:spcPts val="300"/>
              </a:spcAft>
            </a:pPr>
            <a:r>
              <a:rPr sz="1500" b="1" i="0">
                <a:solidFill>
                  <a:srgbClr val="2E5C8A"/>
                </a:solidFill>
                <a:latin typeface="Segoe UI"/>
              </a:rPr>
              <a:t>De AI-twist</a:t>
            </a:r>
          </a:p>
          <a:p>
            <a:pPr algn="l"/>
            <a:r>
              <a:rPr sz="1600" b="0" i="0">
                <a:solidFill>
                  <a:srgbClr val="1F2733"/>
                </a:solidFill>
                <a:latin typeface="Segoe UI"/>
              </a:rPr>
              <a:t>•  AI maakt gerichte, persoonlijke misleiding (richting medewerker óf inwoner) sneller en geloofwaardiger.</a:t>
            </a:r>
          </a:p>
        </p:txBody>
      </p:sp>
      <p:sp>
        <p:nvSpPr>
          <p:cNvPr id="6" name="Rectangle 5"/>
          <p:cNvSpPr/>
          <p:nvPr/>
        </p:nvSpPr>
        <p:spPr>
          <a:xfrm>
            <a:off x="640080" y="5440680"/>
            <a:ext cx="10908792" cy="960120"/>
          </a:xfrm>
          <a:prstGeom prst="rect">
            <a:avLst/>
          </a:prstGeom>
          <a:solidFill>
            <a:srgbClr val="F6F8FB"/>
          </a:solidFill>
          <a:ln w="12700">
            <a:solidFill>
              <a:srgbClr val="E2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504688"/>
            <a:ext cx="10451592" cy="868680"/>
          </a:xfrm>
          <a:prstGeom prst="rect">
            <a:avLst/>
          </a:prstGeom>
          <a:noFill/>
        </p:spPr>
        <p:txBody>
          <a:bodyPr wrap="square" anchor="ctr">
            <a:spAutoFit/>
          </a:bodyPr>
          <a:lstStyle/>
          <a:p>
            <a:pPr algn="l">
              <a:spcAft>
                <a:spcPts val="400"/>
              </a:spcAft>
            </a:pPr>
            <a:r>
              <a:rPr sz="1500" b="1" i="1">
                <a:solidFill>
                  <a:srgbClr val="1B2A4A"/>
                </a:solidFill>
                <a:latin typeface="Segoe UI"/>
              </a:rPr>
              <a:t>Aan de zaal:  “Waar staan de gevoeligste dossiers, en zou iemand het merken als die in bulk worden gekopieerd?”</a:t>
            </a:r>
          </a:p>
          <a:p>
            <a:pPr algn="l"/>
            <a:r>
              <a:rPr sz="1400" b="0" i="0">
                <a:solidFill>
                  <a:srgbClr val="50607A"/>
                </a:solidFill>
                <a:latin typeface="Segoe UI"/>
              </a:rPr>
              <a:t>Wat helpt:  verdacht verzoek of melding? Meld het bij servicedesk/IB&amp;P — liever 10 valse meldingen dan 1 gemiste aanval.</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CLUSTER: STEDELIJKE ONTWIKKELING</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Grote transacties &amp; vastgoed</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sp>
        <p:nvSpPr>
          <p:cNvPr id="5" name="TextBox 4"/>
          <p:cNvSpPr txBox="1"/>
          <p:nvPr/>
        </p:nvSpPr>
        <p:spPr>
          <a:xfrm>
            <a:off x="640080" y="1691640"/>
            <a:ext cx="10908792" cy="4114800"/>
          </a:xfrm>
          <a:prstGeom prst="rect">
            <a:avLst/>
          </a:prstGeom>
          <a:noFill/>
        </p:spPr>
        <p:txBody>
          <a:bodyPr wrap="square" anchor="t">
            <a:spAutoFit/>
          </a:bodyPr>
          <a:lstStyle/>
          <a:p>
            <a:pPr algn="l">
              <a:spcAft>
                <a:spcPts val="300"/>
              </a:spcAft>
            </a:pPr>
            <a:r>
              <a:rPr sz="1500" b="1" i="0">
                <a:solidFill>
                  <a:srgbClr val="2E5C8A"/>
                </a:solidFill>
                <a:latin typeface="Segoe UI"/>
              </a:rPr>
              <a:t>Het doelwit</a:t>
            </a:r>
          </a:p>
          <a:p>
            <a:pPr algn="l">
              <a:spcAft>
                <a:spcPts val="800"/>
              </a:spcAft>
            </a:pPr>
            <a:r>
              <a:rPr sz="1600" b="0" i="0">
                <a:solidFill>
                  <a:srgbClr val="1F2733"/>
                </a:solidFill>
                <a:latin typeface="Segoe UI"/>
              </a:rPr>
              <a:t>•  Grond- &amp; Vastgoedbedrijf en aanbestedingen — waar grote bedragen omgaan.</a:t>
            </a:r>
          </a:p>
          <a:p>
            <a:pPr algn="l">
              <a:spcAft>
                <a:spcPts val="300"/>
              </a:spcAft>
            </a:pPr>
            <a:r>
              <a:rPr sz="1500" b="1" i="0">
                <a:solidFill>
                  <a:srgbClr val="2E5C8A"/>
                </a:solidFill>
                <a:latin typeface="Segoe UI"/>
              </a:rPr>
              <a:t>Het scenario</a:t>
            </a:r>
          </a:p>
          <a:p>
            <a:pPr algn="l">
              <a:spcAft>
                <a:spcPts val="800"/>
              </a:spcAft>
            </a:pPr>
            <a:r>
              <a:rPr sz="1600" b="0" i="0">
                <a:solidFill>
                  <a:srgbClr val="1F2733"/>
                </a:solidFill>
                <a:latin typeface="Segoe UI"/>
              </a:rPr>
              <a:t>•  Factuurfraude op niveau: een “gewijzigd rekeningnummer” of een spoedbetaling bij een vastgoed- of aanbestedingsdeal. Eén doorgeglipte wijziging kan om veel geld gaan.</a:t>
            </a:r>
          </a:p>
          <a:p>
            <a:pPr algn="l">
              <a:spcAft>
                <a:spcPts val="300"/>
              </a:spcAft>
            </a:pPr>
            <a:r>
              <a:rPr sz="1500" b="1" i="0">
                <a:solidFill>
                  <a:srgbClr val="2E5C8A"/>
                </a:solidFill>
                <a:latin typeface="Segoe UI"/>
              </a:rPr>
              <a:t>De AI-twist</a:t>
            </a:r>
          </a:p>
          <a:p>
            <a:pPr algn="l"/>
            <a:r>
              <a:rPr sz="1600" b="0" i="0">
                <a:solidFill>
                  <a:srgbClr val="1F2733"/>
                </a:solidFill>
                <a:latin typeface="Segoe UI"/>
              </a:rPr>
              <a:t>•  Een perfecte mail “namens” een bekende partij, of een gekloonde stem die de wijziging bevestigt.</a:t>
            </a:r>
          </a:p>
        </p:txBody>
      </p:sp>
      <p:sp>
        <p:nvSpPr>
          <p:cNvPr id="6" name="Rectangle 5"/>
          <p:cNvSpPr/>
          <p:nvPr/>
        </p:nvSpPr>
        <p:spPr>
          <a:xfrm>
            <a:off x="640080" y="5440680"/>
            <a:ext cx="10908792" cy="960120"/>
          </a:xfrm>
          <a:prstGeom prst="rect">
            <a:avLst/>
          </a:prstGeom>
          <a:solidFill>
            <a:srgbClr val="F6F8FB"/>
          </a:solidFill>
          <a:ln w="12700">
            <a:solidFill>
              <a:srgbClr val="E2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504688"/>
            <a:ext cx="10451592" cy="868680"/>
          </a:xfrm>
          <a:prstGeom prst="rect">
            <a:avLst/>
          </a:prstGeom>
          <a:noFill/>
        </p:spPr>
        <p:txBody>
          <a:bodyPr wrap="square" anchor="ctr">
            <a:spAutoFit/>
          </a:bodyPr>
          <a:lstStyle/>
          <a:p>
            <a:pPr algn="l">
              <a:spcAft>
                <a:spcPts val="400"/>
              </a:spcAft>
            </a:pPr>
            <a:r>
              <a:rPr sz="1500" b="1" i="1">
                <a:solidFill>
                  <a:srgbClr val="1B2A4A"/>
                </a:solidFill>
                <a:latin typeface="Segoe UI"/>
              </a:rPr>
              <a:t>Aan de zaal:  “Hoe controleren we een gewijzigd rekeningnummer of een spoedbetaling — en bij wélk bedrag gaat er een extra check overheen?”</a:t>
            </a:r>
          </a:p>
          <a:p>
            <a:pPr algn="l"/>
            <a:r>
              <a:rPr sz="1400" b="0" i="0">
                <a:solidFill>
                  <a:srgbClr val="50607A"/>
                </a:solidFill>
                <a:latin typeface="Segoe UI"/>
              </a:rPr>
              <a:t>Wat helpt:  terugbellen via een bekend nummer vóór je betaalt of een rekeningnummer wijzigt. Altijd, ongeacht de haast.</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WAAROM ZIT JIJ HIER VANDAAG?</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Dit gaat niet over IT. Dit gaat over jou — en je team.</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1 · DICHTBIJ</a:t>
            </a:r>
          </a:p>
        </p:txBody>
      </p:sp>
      <p:sp>
        <p:nvSpPr>
          <p:cNvPr id="5" name="TextBox 4"/>
          <p:cNvSpPr txBox="1"/>
          <p:nvPr/>
        </p:nvSpPr>
        <p:spPr>
          <a:xfrm>
            <a:off x="640080" y="2194560"/>
            <a:ext cx="10908792" cy="2926080"/>
          </a:xfrm>
          <a:prstGeom prst="rect">
            <a:avLst/>
          </a:prstGeom>
          <a:noFill/>
        </p:spPr>
        <p:txBody>
          <a:bodyPr wrap="square" anchor="t">
            <a:spAutoFit/>
          </a:bodyPr>
          <a:lstStyle/>
          <a:p>
            <a:pPr algn="l">
              <a:spcAft>
                <a:spcPts val="1200"/>
              </a:spcAft>
            </a:pPr>
            <a:r>
              <a:rPr sz="2000" b="0" i="0">
                <a:solidFill>
                  <a:srgbClr val="1F2733"/>
                </a:solidFill>
                <a:latin typeface="Segoe UI"/>
              </a:rPr>
              <a:t>•  Geen enkele grote hack van 2026 begon met een gekraakte server. Ze begonnen met een mens die klikte, plakte, belde of goedkeurde.</a:t>
            </a:r>
          </a:p>
          <a:p>
            <a:pPr algn="l">
              <a:spcAft>
                <a:spcPts val="1200"/>
              </a:spcAft>
            </a:pPr>
            <a:r>
              <a:rPr sz="2000" b="0" i="0">
                <a:solidFill>
                  <a:srgbClr val="1F2733"/>
                </a:solidFill>
                <a:latin typeface="Segoe UI"/>
              </a:rPr>
              <a:t>•  Techniek vangt veel op. Maar de laatste stap — herkennen dat iets niet klopt — doet een mens.</a:t>
            </a:r>
          </a:p>
          <a:p>
            <a:pPr algn="l"/>
            <a:r>
              <a:rPr sz="2000" b="0" i="0">
                <a:solidFill>
                  <a:srgbClr val="1F2733"/>
                </a:solidFill>
                <a:latin typeface="Segoe UI"/>
              </a:rPr>
              <a:t>•  Ben je leidinggevende? Dan zit je hier met een extra reden: jouw team kijkt naar jou. Wat jij normaal vindt, wordt de norm. Voer jij dit gesprek, dan voert je team het ook.</a:t>
            </a:r>
          </a:p>
        </p:txBody>
      </p:sp>
      <p:sp>
        <p:nvSpPr>
          <p:cNvPr id="6" name="Rectangle 5"/>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Vandaag geen IT-college. Wel het verhaal achter de hacks, wat AI verandert, en drie dingen die je morgen anders doet — thuis én op het werk.</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CLUSTER: PROJECTBUREAU</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Continuïteit &amp; de leverancier als ingang</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4 · ONS HUIS</a:t>
            </a:r>
          </a:p>
        </p:txBody>
      </p:sp>
      <p:sp>
        <p:nvSpPr>
          <p:cNvPr id="5" name="TextBox 4"/>
          <p:cNvSpPr txBox="1"/>
          <p:nvPr/>
        </p:nvSpPr>
        <p:spPr>
          <a:xfrm>
            <a:off x="640080" y="1691640"/>
            <a:ext cx="10908792" cy="4114800"/>
          </a:xfrm>
          <a:prstGeom prst="rect">
            <a:avLst/>
          </a:prstGeom>
          <a:noFill/>
        </p:spPr>
        <p:txBody>
          <a:bodyPr wrap="square" anchor="t">
            <a:spAutoFit/>
          </a:bodyPr>
          <a:lstStyle/>
          <a:p>
            <a:pPr algn="l">
              <a:spcAft>
                <a:spcPts val="300"/>
              </a:spcAft>
            </a:pPr>
            <a:r>
              <a:rPr sz="1500" b="1" i="0">
                <a:solidFill>
                  <a:srgbClr val="2E5C8A"/>
                </a:solidFill>
                <a:latin typeface="Segoe UI"/>
              </a:rPr>
              <a:t>Het doelwit</a:t>
            </a:r>
          </a:p>
          <a:p>
            <a:pPr algn="l">
              <a:spcAft>
                <a:spcPts val="800"/>
              </a:spcAft>
            </a:pPr>
            <a:r>
              <a:rPr sz="1600" b="0" i="0">
                <a:solidFill>
                  <a:srgbClr val="1F2733"/>
                </a:solidFill>
                <a:latin typeface="Segoe UI"/>
              </a:rPr>
              <a:t>•  Grote projecten en programma's — en de vele leveranciers die meedraaien.</a:t>
            </a:r>
          </a:p>
          <a:p>
            <a:pPr algn="l">
              <a:spcAft>
                <a:spcPts val="300"/>
              </a:spcAft>
            </a:pPr>
            <a:r>
              <a:rPr sz="1500" b="1" i="0">
                <a:solidFill>
                  <a:srgbClr val="2E5C8A"/>
                </a:solidFill>
                <a:latin typeface="Segoe UI"/>
              </a:rPr>
              <a:t>Het scenario</a:t>
            </a:r>
          </a:p>
          <a:p>
            <a:pPr algn="l">
              <a:spcAft>
                <a:spcPts val="800"/>
              </a:spcAft>
            </a:pPr>
            <a:r>
              <a:rPr sz="1600" b="0" i="0">
                <a:solidFill>
                  <a:srgbClr val="1F2733"/>
                </a:solidFill>
                <a:latin typeface="Segoe UI"/>
              </a:rPr>
              <a:t>•  Een aanvaller komt binnen via een ingehuurde partij of leveranciersaccount (supply chain) en raakt zo de continuïteit van een heel project.</a:t>
            </a:r>
          </a:p>
          <a:p>
            <a:pPr algn="l">
              <a:spcAft>
                <a:spcPts val="300"/>
              </a:spcAft>
            </a:pPr>
            <a:r>
              <a:rPr sz="1500" b="1" i="0">
                <a:solidFill>
                  <a:srgbClr val="2E5C8A"/>
                </a:solidFill>
                <a:latin typeface="Segoe UI"/>
              </a:rPr>
              <a:t>De AI-twist</a:t>
            </a:r>
          </a:p>
          <a:p>
            <a:pPr algn="l"/>
            <a:r>
              <a:rPr sz="1600" b="0" i="0">
                <a:solidFill>
                  <a:srgbClr val="1F2733"/>
                </a:solidFill>
                <a:latin typeface="Segoe UI"/>
              </a:rPr>
              <a:t>•  Nep-correspondentie “namens” een leverancier of projectpartner is met AI nauwelijks van echt te onderscheiden.</a:t>
            </a:r>
          </a:p>
        </p:txBody>
      </p:sp>
      <p:sp>
        <p:nvSpPr>
          <p:cNvPr id="6" name="Rectangle 5"/>
          <p:cNvSpPr/>
          <p:nvPr/>
        </p:nvSpPr>
        <p:spPr>
          <a:xfrm>
            <a:off x="640080" y="5440680"/>
            <a:ext cx="10908792" cy="960120"/>
          </a:xfrm>
          <a:prstGeom prst="rect">
            <a:avLst/>
          </a:prstGeom>
          <a:solidFill>
            <a:srgbClr val="F6F8FB"/>
          </a:solidFill>
          <a:ln w="12700">
            <a:solidFill>
              <a:srgbClr val="E2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504688"/>
            <a:ext cx="10451592" cy="868680"/>
          </a:xfrm>
          <a:prstGeom prst="rect">
            <a:avLst/>
          </a:prstGeom>
          <a:noFill/>
        </p:spPr>
        <p:txBody>
          <a:bodyPr wrap="square" anchor="ctr">
            <a:spAutoFit/>
          </a:bodyPr>
          <a:lstStyle/>
          <a:p>
            <a:pPr algn="l">
              <a:spcAft>
                <a:spcPts val="400"/>
              </a:spcAft>
            </a:pPr>
            <a:r>
              <a:rPr sz="1500" b="1" i="1">
                <a:solidFill>
                  <a:srgbClr val="1B2A4A"/>
                </a:solidFill>
                <a:latin typeface="Segoe UI"/>
              </a:rPr>
              <a:t>Aan de zaal:  “Weten we van de leveranciers wie toegang heeft tot wat — en wat er gebeurt als één van hen gehackt wordt?”</a:t>
            </a:r>
          </a:p>
          <a:p>
            <a:pPr algn="l"/>
            <a:r>
              <a:rPr sz="1400" b="0" i="0">
                <a:solidFill>
                  <a:srgbClr val="50607A"/>
                </a:solidFill>
                <a:latin typeface="Segoe UI"/>
              </a:rPr>
              <a:t>Wat helpt:  behandel een leveranciersverzoek als elk ander: verifiëren via een bekend kanaal, en minimale toegang.</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BEN JIJ GELEKT?</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Check het nu — pak je telefoon</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5 · WAT DOE JIJ</a:t>
            </a:r>
          </a:p>
        </p:txBody>
      </p:sp>
      <p:sp>
        <p:nvSpPr>
          <p:cNvPr id="5" name="TextBox 4"/>
          <p:cNvSpPr txBox="1"/>
          <p:nvPr/>
        </p:nvSpPr>
        <p:spPr>
          <a:xfrm>
            <a:off x="640080" y="1920240"/>
            <a:ext cx="10908792" cy="914400"/>
          </a:xfrm>
          <a:prstGeom prst="rect">
            <a:avLst/>
          </a:prstGeom>
          <a:noFill/>
        </p:spPr>
        <p:txBody>
          <a:bodyPr wrap="square" anchor="t">
            <a:spAutoFit/>
          </a:bodyPr>
          <a:lstStyle/>
          <a:p>
            <a:pPr algn="ctr"/>
            <a:r>
              <a:rPr sz="4000" b="1" i="0">
                <a:solidFill>
                  <a:srgbClr val="1B2A4A"/>
                </a:solidFill>
                <a:latin typeface="Segoe UI"/>
              </a:rPr>
              <a:t>politie.nl/checkjehack</a:t>
            </a:r>
          </a:p>
        </p:txBody>
      </p:sp>
      <p:sp>
        <p:nvSpPr>
          <p:cNvPr id="6" name="TextBox 5"/>
          <p:cNvSpPr txBox="1"/>
          <p:nvPr/>
        </p:nvSpPr>
        <p:spPr>
          <a:xfrm>
            <a:off x="640080" y="3017520"/>
            <a:ext cx="10908792" cy="1828800"/>
          </a:xfrm>
          <a:prstGeom prst="rect">
            <a:avLst/>
          </a:prstGeom>
          <a:noFill/>
        </p:spPr>
        <p:txBody>
          <a:bodyPr wrap="square" anchor="t">
            <a:spAutoFit/>
          </a:bodyPr>
          <a:lstStyle/>
          <a:p>
            <a:pPr algn="ctr">
              <a:spcAft>
                <a:spcPts val="1400"/>
              </a:spcAft>
            </a:pPr>
            <a:r>
              <a:rPr sz="1500" b="0" i="1">
                <a:solidFill>
                  <a:srgbClr val="50607A"/>
                </a:solidFill>
                <a:latin typeface="Segoe UI"/>
              </a:rPr>
              <a:t>[ QR-code groot op het scherm ]</a:t>
            </a:r>
          </a:p>
          <a:p>
            <a:pPr algn="ctr"/>
            <a:r>
              <a:rPr sz="1800" b="0" i="0">
                <a:solidFill>
                  <a:srgbClr val="1F2733"/>
                </a:solidFill>
                <a:latin typeface="Segoe UI"/>
              </a:rPr>
              <a:t>Voer je e-mailadres in — de politie mailt je bij hits in bekende datalekken. Duurt een paar minuten; check straks je inbox.</a:t>
            </a:r>
          </a:p>
        </p:txBody>
      </p:sp>
      <p:sp>
        <p:nvSpPr>
          <p:cNvPr id="7" name="Rectangle 6"/>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Gebruik alleen officiële bronnen. Download nooit gelekte data — dat is strafbaar.</a:t>
            </a:r>
          </a:p>
        </p:txBody>
      </p:sp>
      <p:sp>
        <p:nvSpPr>
          <p:cNvPr id="9" name="TextBox 8"/>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DOEN — THUIS ÉN OP HET WERK</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Drie stappen die je vandaag zet</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5 · WAT DOE JIJ</a:t>
            </a:r>
          </a:p>
        </p:txBody>
      </p:sp>
      <p:graphicFrame>
        <p:nvGraphicFramePr>
          <p:cNvPr id="5" name="Table 4"/>
          <p:cNvGraphicFramePr>
            <a:graphicFrameLocks noGrp="1"/>
          </p:cNvGraphicFramePr>
          <p:nvPr/>
        </p:nvGraphicFramePr>
        <p:xfrm>
          <a:off x="640080" y="1828800"/>
          <a:ext cx="10908792" cy="3364992"/>
        </p:xfrm>
        <a:graphic>
          <a:graphicData uri="http://schemas.openxmlformats.org/drawingml/2006/table">
            <a:tbl>
              <a:tblPr>
                <a:tableStyleId>{5C22544A-7EE6-4342-B048-85BDC9FD1C3A}</a:tableStyleId>
              </a:tblPr>
              <a:tblGrid>
                <a:gridCol w="822960"/>
                <a:gridCol w="4206240"/>
                <a:gridCol w="5879592"/>
              </a:tblGrid>
              <a:tr h="841248">
                <a:tc>
                  <a:txBody>
                    <a:bodyPr wrap="square"/>
                    <a:lstStyle/>
                    <a:p>
                      <a:r>
                        <a:rPr sz="1600" b="1">
                          <a:solidFill>
                            <a:srgbClr val="FFFFFF"/>
                          </a:solidFill>
                          <a:latin typeface="Segoe UI"/>
                        </a:rPr>
                        <a:t>#</a:t>
                      </a:r>
                    </a:p>
                  </a:txBody>
                  <a:tcPr marL="109728" marR="109728" marT="54864" marB="54864" anchor="ctr">
                    <a:solidFill>
                      <a:srgbClr val="1B2A4A"/>
                    </a:solidFill>
                  </a:tcPr>
                </a:tc>
                <a:tc>
                  <a:txBody>
                    <a:bodyPr wrap="square"/>
                    <a:lstStyle/>
                    <a:p>
                      <a:r>
                        <a:rPr sz="1600" b="1">
                          <a:solidFill>
                            <a:srgbClr val="FFFFFF"/>
                          </a:solidFill>
                          <a:latin typeface="Segoe UI"/>
                        </a:rPr>
                        <a:t>Stap</a:t>
                      </a:r>
                    </a:p>
                  </a:txBody>
                  <a:tcPr marL="109728" marR="109728" marT="54864" marB="54864" anchor="ctr">
                    <a:solidFill>
                      <a:srgbClr val="1B2A4A"/>
                    </a:solidFill>
                  </a:tcPr>
                </a:tc>
                <a:tc>
                  <a:txBody>
                    <a:bodyPr wrap="square"/>
                    <a:lstStyle/>
                    <a:p>
                      <a:r>
                        <a:rPr sz="1600" b="1">
                          <a:solidFill>
                            <a:srgbClr val="FFFFFF"/>
                          </a:solidFill>
                          <a:latin typeface="Segoe UI"/>
                        </a:rPr>
                        <a:t>Concreet</a:t>
                      </a:r>
                    </a:p>
                  </a:txBody>
                  <a:tcPr marL="109728" marR="109728" marT="54864" marB="54864" anchor="ctr">
                    <a:solidFill>
                      <a:srgbClr val="1B2A4A"/>
                    </a:solidFill>
                  </a:tcPr>
                </a:tc>
              </a:tr>
              <a:tr h="841248">
                <a:tc>
                  <a:txBody>
                    <a:bodyPr wrap="square"/>
                    <a:lstStyle/>
                    <a:p>
                      <a:r>
                        <a:rPr sz="1600" b="1">
                          <a:solidFill>
                            <a:srgbClr val="1B2A4A"/>
                          </a:solidFill>
                          <a:latin typeface="Segoe UI"/>
                        </a:rPr>
                        <a:t>1</a:t>
                      </a:r>
                    </a:p>
                  </a:txBody>
                  <a:tcPr marL="109728" marR="109728" marT="54864" marB="54864" anchor="ctr">
                    <a:solidFill>
                      <a:srgbClr val="FFFFFF"/>
                    </a:solidFill>
                  </a:tcPr>
                </a:tc>
                <a:tc>
                  <a:txBody>
                    <a:bodyPr wrap="square"/>
                    <a:lstStyle/>
                    <a:p>
                      <a:r>
                        <a:rPr sz="1600">
                          <a:solidFill>
                            <a:srgbClr val="1F2733"/>
                          </a:solidFill>
                          <a:latin typeface="Segoe UI"/>
                        </a:rPr>
                        <a:t>Wachtwoordmanager + sterke inlog (MFA)</a:t>
                      </a:r>
                    </a:p>
                  </a:txBody>
                  <a:tcPr marL="109728" marR="109728" marT="54864" marB="54864" anchor="ctr">
                    <a:solidFill>
                      <a:srgbClr val="FFFFFF"/>
                    </a:solidFill>
                  </a:tcPr>
                </a:tc>
                <a:tc>
                  <a:txBody>
                    <a:bodyPr wrap="square"/>
                    <a:lstStyle/>
                    <a:p>
                      <a:r>
                        <a:rPr sz="1600">
                          <a:solidFill>
                            <a:srgbClr val="1F2733"/>
                          </a:solidFill>
                          <a:latin typeface="Segoe UI"/>
                        </a:rPr>
                        <a:t>Eén uniek wachtwoord per account, zeker voor mail en bank. Authenticator-app, geen SMS.</a:t>
                      </a:r>
                    </a:p>
                  </a:txBody>
                  <a:tcPr marL="109728" marR="109728" marT="54864" marB="54864" anchor="ctr">
                    <a:solidFill>
                      <a:srgbClr val="FFFFFF"/>
                    </a:solidFill>
                  </a:tcPr>
                </a:tc>
              </a:tr>
              <a:tr h="841248">
                <a:tc>
                  <a:txBody>
                    <a:bodyPr wrap="square"/>
                    <a:lstStyle/>
                    <a:p>
                      <a:r>
                        <a:rPr sz="1600" b="1">
                          <a:solidFill>
                            <a:srgbClr val="1B2A4A"/>
                          </a:solidFill>
                          <a:latin typeface="Segoe UI"/>
                        </a:rPr>
                        <a:t>2</a:t>
                      </a:r>
                    </a:p>
                  </a:txBody>
                  <a:tcPr marL="109728" marR="109728" marT="54864" marB="54864" anchor="ctr">
                    <a:solidFill>
                      <a:srgbClr val="F6F8FB"/>
                    </a:solidFill>
                  </a:tcPr>
                </a:tc>
                <a:tc>
                  <a:txBody>
                    <a:bodyPr wrap="square"/>
                    <a:lstStyle/>
                    <a:p>
                      <a:r>
                        <a:rPr sz="1600">
                          <a:solidFill>
                            <a:srgbClr val="1F2733"/>
                          </a:solidFill>
                          <a:latin typeface="Segoe UI"/>
                        </a:rPr>
                        <a:t>Bel terug bij twijfel</a:t>
                      </a:r>
                    </a:p>
                  </a:txBody>
                  <a:tcPr marL="109728" marR="109728" marT="54864" marB="54864" anchor="ctr">
                    <a:solidFill>
                      <a:srgbClr val="F6F8FB"/>
                    </a:solidFill>
                  </a:tcPr>
                </a:tc>
                <a:tc>
                  <a:txBody>
                    <a:bodyPr wrap="square"/>
                    <a:lstStyle/>
                    <a:p>
                      <a:r>
                        <a:rPr sz="1600">
                          <a:solidFill>
                            <a:srgbClr val="1F2733"/>
                          </a:solidFill>
                          <a:latin typeface="Segoe UI"/>
                        </a:rPr>
                        <a:t>Gebeld over IT, fraude of je bank? Hang op. Bel zelf terug via een officieel nummer dat je opzoekt.</a:t>
                      </a:r>
                    </a:p>
                  </a:txBody>
                  <a:tcPr marL="109728" marR="109728" marT="54864" marB="54864" anchor="ctr">
                    <a:solidFill>
                      <a:srgbClr val="F6F8FB"/>
                    </a:solidFill>
                  </a:tcPr>
                </a:tc>
              </a:tr>
              <a:tr h="841248">
                <a:tc>
                  <a:txBody>
                    <a:bodyPr wrap="square"/>
                    <a:lstStyle/>
                    <a:p>
                      <a:r>
                        <a:rPr sz="1600" b="1">
                          <a:solidFill>
                            <a:srgbClr val="1B2A4A"/>
                          </a:solidFill>
                          <a:latin typeface="Segoe UI"/>
                        </a:rPr>
                        <a:t>3</a:t>
                      </a:r>
                    </a:p>
                  </a:txBody>
                  <a:tcPr marL="109728" marR="109728" marT="54864" marB="54864" anchor="ctr">
                    <a:solidFill>
                      <a:srgbClr val="FFFFFF"/>
                    </a:solidFill>
                  </a:tcPr>
                </a:tc>
                <a:tc>
                  <a:txBody>
                    <a:bodyPr wrap="square"/>
                    <a:lstStyle/>
                    <a:p>
                      <a:r>
                        <a:rPr sz="1600">
                          <a:solidFill>
                            <a:srgbClr val="1F2733"/>
                          </a:solidFill>
                          <a:latin typeface="Segoe UI"/>
                        </a:rPr>
                        <a:t>Pushmeldingen op je bank</a:t>
                      </a:r>
                    </a:p>
                  </a:txBody>
                  <a:tcPr marL="109728" marR="109728" marT="54864" marB="54864" anchor="ctr">
                    <a:solidFill>
                      <a:srgbClr val="FFFFFF"/>
                    </a:solidFill>
                  </a:tcPr>
                </a:tc>
                <a:tc>
                  <a:txBody>
                    <a:bodyPr wrap="square"/>
                    <a:lstStyle/>
                    <a:p>
                      <a:r>
                        <a:rPr sz="1600">
                          <a:solidFill>
                            <a:srgbClr val="1F2733"/>
                          </a:solidFill>
                          <a:latin typeface="Segoe UI"/>
                        </a:rPr>
                        <a:t>Elke afschrijving zie je direct. Eén tik en je weet of het klopt.</a:t>
                      </a:r>
                    </a:p>
                  </a:txBody>
                  <a:tcPr marL="109728" marR="109728" marT="54864" marB="54864" anchor="ctr">
                    <a:solidFill>
                      <a:srgbClr val="FFFFFF"/>
                    </a:solidFill>
                  </a:tcPr>
                </a:tc>
              </a:tr>
            </a:tbl>
          </a:graphicData>
        </a:graphic>
      </p:graphicFrame>
      <p:sp>
        <p:nvSpPr>
          <p:cNvPr id="6" name="TextBox 5"/>
          <p:cNvSpPr txBox="1"/>
          <p:nvPr/>
        </p:nvSpPr>
        <p:spPr>
          <a:xfrm>
            <a:off x="640080" y="4572000"/>
            <a:ext cx="10908792" cy="548640"/>
          </a:xfrm>
          <a:prstGeom prst="rect">
            <a:avLst/>
          </a:prstGeom>
          <a:noFill/>
        </p:spPr>
        <p:txBody>
          <a:bodyPr wrap="square" anchor="t">
            <a:spAutoFit/>
          </a:bodyPr>
          <a:lstStyle/>
          <a:p>
            <a:pPr algn="l"/>
            <a:r>
              <a:rPr sz="1600" b="0" i="1">
                <a:solidFill>
                  <a:srgbClr val="50607A"/>
                </a:solidFill>
                <a:latin typeface="Segoe UI"/>
              </a:rPr>
              <a:t>Dit zijn dezelfde drie antwoorden die bij elke hack van vandaag terugkwamen — en ze werken thuis precies zo goed als op het werk.</a:t>
            </a:r>
          </a:p>
        </p:txBody>
      </p:sp>
      <p:sp>
        <p:nvSpPr>
          <p:cNvPr id="7" name="Rectangle 6"/>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Later thuis: BKR-check via mijnkredietregistratie.nl. En gebruik de KopieID-app voor scans van paspoort/rijbewijs.</a:t>
            </a:r>
          </a:p>
        </p:txBody>
      </p:sp>
      <p:sp>
        <p:nvSpPr>
          <p:cNvPr id="9" name="TextBox 8"/>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EN OP HET WERK?</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De link met je eigen organisatie</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5 · WAT DOE JIJ</a:t>
            </a:r>
          </a:p>
        </p:txBody>
      </p:sp>
      <p:sp>
        <p:nvSpPr>
          <p:cNvPr id="5" name="TextBox 4"/>
          <p:cNvSpPr txBox="1"/>
          <p:nvPr/>
        </p:nvSpPr>
        <p:spPr>
          <a:xfrm>
            <a:off x="640080" y="1691640"/>
            <a:ext cx="5303520" cy="3566160"/>
          </a:xfrm>
          <a:prstGeom prst="rect">
            <a:avLst/>
          </a:prstGeom>
          <a:noFill/>
        </p:spPr>
        <p:txBody>
          <a:bodyPr wrap="square" anchor="t">
            <a:spAutoFit/>
          </a:bodyPr>
          <a:lstStyle/>
          <a:p>
            <a:pPr algn="l">
              <a:spcAft>
                <a:spcPts val="500"/>
              </a:spcAft>
            </a:pPr>
            <a:r>
              <a:rPr sz="1700" b="1" i="0">
                <a:solidFill>
                  <a:srgbClr val="1E7A33"/>
                </a:solidFill>
                <a:latin typeface="Segoe UI"/>
              </a:rPr>
              <a:t>Het goede nieuws</a:t>
            </a:r>
          </a:p>
          <a:p>
            <a:pPr algn="l">
              <a:spcAft>
                <a:spcPts val="1200"/>
              </a:spcAft>
            </a:pPr>
            <a:r>
              <a:rPr sz="1700" b="0" i="0">
                <a:solidFill>
                  <a:srgbClr val="1F2733"/>
                </a:solidFill>
                <a:latin typeface="Segoe UI"/>
              </a:rPr>
              <a:t>De eigen dienstverlening is bij Odido of Epe niet verstoord, en medewerkergegevens zijn daar niet bij geraakt.</a:t>
            </a:r>
          </a:p>
          <a:p>
            <a:pPr algn="l">
              <a:spcAft>
                <a:spcPts val="500"/>
              </a:spcAft>
            </a:pPr>
            <a:r>
              <a:rPr sz="1700" b="1" i="0">
                <a:solidFill>
                  <a:srgbClr val="E86C00"/>
                </a:solidFill>
                <a:latin typeface="Segoe UI"/>
              </a:rPr>
              <a:t>Het minder goede nieuws</a:t>
            </a:r>
          </a:p>
          <a:p>
            <a:pPr algn="l"/>
            <a:r>
              <a:rPr sz="1700" b="0" i="0">
                <a:solidFill>
                  <a:srgbClr val="1F2733"/>
                </a:solidFill>
                <a:latin typeface="Segoe UI"/>
              </a:rPr>
              <a:t>AIVD/MIVD waarschuwen voor aanvallen op overheidsmedewerkers — vaak via WhatsApp/Signal. Epe laat zien: gemeenten zijn ook doelwit, en het raakt elk cluster.</a:t>
            </a:r>
          </a:p>
        </p:txBody>
      </p:sp>
      <p:sp>
        <p:nvSpPr>
          <p:cNvPr id="6" name="TextBox 5"/>
          <p:cNvSpPr txBox="1"/>
          <p:nvPr/>
        </p:nvSpPr>
        <p:spPr>
          <a:xfrm>
            <a:off x="6126480" y="1691640"/>
            <a:ext cx="5422392" cy="3566160"/>
          </a:xfrm>
          <a:prstGeom prst="rect">
            <a:avLst/>
          </a:prstGeom>
          <a:noFill/>
        </p:spPr>
        <p:txBody>
          <a:bodyPr wrap="square" anchor="t">
            <a:spAutoFit/>
          </a:bodyPr>
          <a:lstStyle/>
          <a:p>
            <a:pPr algn="l">
              <a:spcAft>
                <a:spcPts val="500"/>
              </a:spcAft>
            </a:pPr>
            <a:r>
              <a:rPr sz="1700" b="1" i="0">
                <a:solidFill>
                  <a:srgbClr val="2E5C8A"/>
                </a:solidFill>
                <a:latin typeface="Segoe UI"/>
              </a:rPr>
              <a:t>Wat we van je vragen</a:t>
            </a:r>
          </a:p>
          <a:p>
            <a:pPr algn="l">
              <a:spcAft>
                <a:spcPts val="800"/>
              </a:spcAft>
            </a:pPr>
            <a:r>
              <a:rPr sz="1700" b="0" i="0">
                <a:solidFill>
                  <a:srgbClr val="1F2733"/>
                </a:solidFill>
                <a:latin typeface="Segoe UI"/>
              </a:rPr>
              <a:t>•  WhatsApp en Signal: geen kanaal voor werk. Gebruik Teams, Outlook, telefoon.</a:t>
            </a:r>
          </a:p>
          <a:p>
            <a:pPr algn="l">
              <a:spcAft>
                <a:spcPts val="800"/>
              </a:spcAft>
            </a:pPr>
            <a:r>
              <a:rPr sz="1700" b="0" i="0">
                <a:solidFill>
                  <a:srgbClr val="1F2733"/>
                </a:solidFill>
                <a:latin typeface="Segoe UI"/>
              </a:rPr>
              <a:t>•  Twijfel over een telefoontje “van IT”? Hang op, bel zelf terug.</a:t>
            </a:r>
          </a:p>
          <a:p>
            <a:pPr algn="l"/>
            <a:r>
              <a:rPr sz="1700" b="0" i="0">
                <a:solidFill>
                  <a:srgbClr val="1F2733"/>
                </a:solidFill>
                <a:latin typeface="Segoe UI"/>
              </a:rPr>
              <a:t>•  Iets verdachts? Meld het bij de servicedesk of het IB&amp;P-team. Liever 10 valse meldingen dan 1 gemiste aanval.</a:t>
            </a:r>
          </a:p>
        </p:txBody>
      </p:sp>
      <p:sp>
        <p:nvSpPr>
          <p:cNvPr id="7" name="TextBox 6"/>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VOOR JOU ALS LEIDINGGEVENDE</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Jij vertaalt dit naar je team — dat maakt het verschil</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6 · JOUW TEAM</a:t>
            </a:r>
          </a:p>
        </p:txBody>
      </p:sp>
      <p:sp>
        <p:nvSpPr>
          <p:cNvPr id="5" name="Rectangle 4"/>
          <p:cNvSpPr/>
          <p:nvPr/>
        </p:nvSpPr>
        <p:spPr>
          <a:xfrm>
            <a:off x="640080" y="1645920"/>
            <a:ext cx="10908792" cy="86868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645920"/>
            <a:ext cx="10451592" cy="868680"/>
          </a:xfrm>
          <a:prstGeom prst="rect">
            <a:avLst/>
          </a:prstGeom>
          <a:noFill/>
        </p:spPr>
        <p:txBody>
          <a:bodyPr wrap="square" anchor="ctr">
            <a:spAutoFit/>
          </a:bodyPr>
          <a:lstStyle/>
          <a:p>
            <a:pPr algn="l"/>
            <a:r>
              <a:rPr sz="1600" b="1" i="0">
                <a:solidFill>
                  <a:srgbClr val="1B2A4A"/>
                </a:solidFill>
                <a:latin typeface="Segoe UI"/>
              </a:rPr>
              <a:t>Denk aan je eigen team — wie zou een aanvaller uitkiezen? Wie keurt betalingen goed? Wie ziet de dossiers van de kwetsbaarste inwoners? Wie heeft toegang tot veel systemen? Wie kan namens een leidinggevende iets in gang zetten?</a:t>
            </a:r>
          </a:p>
        </p:txBody>
      </p:sp>
      <p:sp>
        <p:nvSpPr>
          <p:cNvPr id="7" name="TextBox 6"/>
          <p:cNvSpPr txBox="1"/>
          <p:nvPr/>
        </p:nvSpPr>
        <p:spPr>
          <a:xfrm>
            <a:off x="640080" y="2743200"/>
            <a:ext cx="10908792" cy="2743200"/>
          </a:xfrm>
          <a:prstGeom prst="rect">
            <a:avLst/>
          </a:prstGeom>
          <a:noFill/>
        </p:spPr>
        <p:txBody>
          <a:bodyPr wrap="square" anchor="t">
            <a:spAutoFit/>
          </a:bodyPr>
          <a:lstStyle/>
          <a:p>
            <a:pPr algn="l">
              <a:spcAft>
                <a:spcPts val="900"/>
              </a:spcAft>
            </a:pPr>
            <a:r>
              <a:rPr sz="1700" b="0" i="0">
                <a:solidFill>
                  <a:srgbClr val="1F2733"/>
                </a:solidFill>
                <a:latin typeface="Segoe UI"/>
              </a:rPr>
              <a:t>•  Bespreek het in je eerstvolgende teamoverleg — 10 minuten is genoeg. Gebruik de drie stappen en één recent voorbeeld (Odido of Epe).</a:t>
            </a:r>
          </a:p>
          <a:p>
            <a:pPr algn="l">
              <a:spcAft>
                <a:spcPts val="900"/>
              </a:spcAft>
            </a:pPr>
            <a:r>
              <a:rPr sz="1700" b="0" i="0">
                <a:solidFill>
                  <a:srgbClr val="1F2733"/>
                </a:solidFill>
                <a:latin typeface="Segoe UI"/>
              </a:rPr>
              <a:t>•  Deel de A4-handleiding — die ontvang je na deze sessie per mail; één pagina die je 1-op-1 kunt doorsturen.</a:t>
            </a:r>
          </a:p>
          <a:p>
            <a:pPr algn="l">
              <a:spcAft>
                <a:spcPts val="900"/>
              </a:spcAft>
            </a:pPr>
            <a:r>
              <a:rPr sz="1700" b="0" i="0">
                <a:solidFill>
                  <a:srgbClr val="1F2733"/>
                </a:solidFill>
                <a:latin typeface="Segoe UI"/>
              </a:rPr>
              <a:t>•  Maak melden normaal — liever 10 valse meldingen dan 1 gemiste aanval. Reageer nooit met “had je dat niet moeten zien?”</a:t>
            </a:r>
          </a:p>
          <a:p>
            <a:pPr algn="l"/>
            <a:r>
              <a:rPr sz="1700" b="0" i="0">
                <a:solidFill>
                  <a:srgbClr val="1F2733"/>
                </a:solidFill>
                <a:latin typeface="Segoe UI"/>
              </a:rPr>
              <a:t>•  Geef zelf het goede voorbeeld — bel terug bij twijfel, gebruik geen WhatsApp voor werk. Jouw gedrag is de norm.</a:t>
            </a:r>
          </a:p>
        </p:txBody>
      </p:sp>
      <p:sp>
        <p:nvSpPr>
          <p:cNvPr id="8" name="Rectangle 7"/>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Je ontvangt na deze sessie een korte aftermail met een A4 die je direct in je team kunt delen.</a:t>
            </a:r>
          </a:p>
        </p:txBody>
      </p:sp>
      <p:sp>
        <p:nvSpPr>
          <p:cNvPr id="10" name="TextBox 9"/>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ONTHOUD</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Deze 3 dingen</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SLOT</a:t>
            </a:r>
          </a:p>
        </p:txBody>
      </p:sp>
      <p:graphicFrame>
        <p:nvGraphicFramePr>
          <p:cNvPr id="5" name="Table 4"/>
          <p:cNvGraphicFramePr>
            <a:graphicFrameLocks noGrp="1"/>
          </p:cNvGraphicFramePr>
          <p:nvPr/>
        </p:nvGraphicFramePr>
        <p:xfrm>
          <a:off x="640080" y="1828800"/>
          <a:ext cx="10908792" cy="3840480"/>
        </p:xfrm>
        <a:graphic>
          <a:graphicData uri="http://schemas.openxmlformats.org/drawingml/2006/table">
            <a:tbl>
              <a:tblPr>
                <a:tableStyleId>{5C22544A-7EE6-4342-B048-85BDC9FD1C3A}</a:tableStyleId>
              </a:tblPr>
              <a:tblGrid>
                <a:gridCol w="4114800"/>
                <a:gridCol w="6793992"/>
              </a:tblGrid>
              <a:tr h="960120">
                <a:tc>
                  <a:txBody>
                    <a:bodyPr wrap="square"/>
                    <a:lstStyle/>
                    <a:p>
                      <a:r>
                        <a:rPr sz="1200" b="1">
                          <a:solidFill>
                            <a:srgbClr val="FFFFFF"/>
                          </a:solidFill>
                          <a:latin typeface="Segoe UI"/>
                        </a:rPr>
                        <a:t/>
                      </a:r>
                    </a:p>
                  </a:txBody>
                  <a:tcPr marL="109728" marR="109728" marT="54864" marB="54864" anchor="ctr">
                    <a:solidFill>
                      <a:srgbClr val="F6F8FB"/>
                    </a:solidFill>
                  </a:tcPr>
                </a:tc>
                <a:tc>
                  <a:txBody>
                    <a:bodyPr wrap="square"/>
                    <a:lstStyle/>
                    <a:p>
                      <a:r>
                        <a:rPr sz="1200" b="1">
                          <a:solidFill>
                            <a:srgbClr val="FFFFFF"/>
                          </a:solidFill>
                          <a:latin typeface="Segoe UI"/>
                        </a:rPr>
                        <a:t/>
                      </a:r>
                    </a:p>
                  </a:txBody>
                  <a:tcPr marL="109728" marR="109728" marT="54864" marB="54864" anchor="ctr">
                    <a:solidFill>
                      <a:srgbClr val="F6F8FB"/>
                    </a:solidFill>
                  </a:tcPr>
                </a:tc>
              </a:tr>
              <a:tr h="960120">
                <a:tc>
                  <a:txBody>
                    <a:bodyPr wrap="square"/>
                    <a:lstStyle/>
                    <a:p>
                      <a:r>
                        <a:rPr sz="1700" b="1">
                          <a:solidFill>
                            <a:srgbClr val="1B2A4A"/>
                          </a:solidFill>
                          <a:latin typeface="Segoe UI"/>
                        </a:rPr>
                        <a:t>1. Het begint altijd bij een mens</a:t>
                      </a:r>
                    </a:p>
                  </a:txBody>
                  <a:tcPr marL="109728" marR="109728" marT="54864" marB="54864" anchor="ctr">
                    <a:solidFill>
                      <a:srgbClr val="FFFFFF"/>
                    </a:solidFill>
                  </a:tcPr>
                </a:tc>
                <a:tc>
                  <a:txBody>
                    <a:bodyPr wrap="square"/>
                    <a:lstStyle/>
                    <a:p>
                      <a:r>
                        <a:rPr sz="1700">
                          <a:solidFill>
                            <a:srgbClr val="1F2733"/>
                          </a:solidFill>
                          <a:latin typeface="Segoe UI"/>
                        </a:rPr>
                        <a:t>Geen hack begint met een gekraakte server. Het begint met iemand die klikt, plakt, belt of goedkeurt.</a:t>
                      </a:r>
                    </a:p>
                  </a:txBody>
                  <a:tcPr marL="109728" marR="109728" marT="54864" marB="54864" anchor="ctr">
                    <a:solidFill>
                      <a:srgbClr val="FFFFFF"/>
                    </a:solidFill>
                  </a:tcPr>
                </a:tc>
              </a:tr>
              <a:tr h="960120">
                <a:tc>
                  <a:txBody>
                    <a:bodyPr wrap="square"/>
                    <a:lstStyle/>
                    <a:p>
                      <a:r>
                        <a:rPr sz="1700" b="1">
                          <a:solidFill>
                            <a:srgbClr val="1B2A4A"/>
                          </a:solidFill>
                          <a:latin typeface="Segoe UI"/>
                        </a:rPr>
                        <a:t>2. Het is geen incident, het is een patroon</a:t>
                      </a:r>
                    </a:p>
                  </a:txBody>
                  <a:tcPr marL="109728" marR="109728" marT="54864" marB="54864" anchor="ctr">
                    <a:solidFill>
                      <a:srgbClr val="F6F8FB"/>
                    </a:solidFill>
                  </a:tcPr>
                </a:tc>
                <a:tc>
                  <a:txBody>
                    <a:bodyPr wrap="square"/>
                    <a:lstStyle/>
                    <a:p>
                      <a:r>
                        <a:rPr sz="1700">
                          <a:solidFill>
                            <a:srgbClr val="1F2733"/>
                          </a:solidFill>
                          <a:latin typeface="Segoe UI"/>
                        </a:rPr>
                        <a:t>Vijf grote lekken in een paar maanden, steeds dezelfde fouten. En AI maakt ze geloofwaardiger.</a:t>
                      </a:r>
                    </a:p>
                  </a:txBody>
                  <a:tcPr marL="109728" marR="109728" marT="54864" marB="54864" anchor="ctr">
                    <a:solidFill>
                      <a:srgbClr val="F6F8FB"/>
                    </a:solidFill>
                  </a:tcPr>
                </a:tc>
              </a:tr>
              <a:tr h="960120">
                <a:tc>
                  <a:txBody>
                    <a:bodyPr wrap="square"/>
                    <a:lstStyle/>
                    <a:p>
                      <a:r>
                        <a:rPr sz="1700" b="1">
                          <a:solidFill>
                            <a:srgbClr val="1B2A4A"/>
                          </a:solidFill>
                          <a:latin typeface="Segoe UI"/>
                        </a:rPr>
                        <a:t>3. Jij bent de eerste filter</a:t>
                      </a:r>
                    </a:p>
                  </a:txBody>
                  <a:tcPr marL="109728" marR="109728" marT="54864" marB="54864" anchor="ctr">
                    <a:solidFill>
                      <a:srgbClr val="FFFFFF"/>
                    </a:solidFill>
                  </a:tcPr>
                </a:tc>
                <a:tc>
                  <a:txBody>
                    <a:bodyPr wrap="square"/>
                    <a:lstStyle/>
                    <a:p>
                      <a:r>
                        <a:rPr sz="1700">
                          <a:solidFill>
                            <a:srgbClr val="1F2733"/>
                          </a:solidFill>
                          <a:latin typeface="Segoe UI"/>
                        </a:rPr>
                        <a:t>Wij houden tegen wat we kennen. Jij ziet wat wij niet zien — thuis én op het werk. Daarom hoor jij erbij.</a:t>
                      </a:r>
                    </a:p>
                  </a:txBody>
                  <a:tcPr marL="109728" marR="109728" marT="54864" marB="54864" anchor="ctr">
                    <a:solidFill>
                      <a:srgbClr val="FFFFFF"/>
                    </a:solidFill>
                  </a:tcPr>
                </a:tc>
              </a:tr>
            </a:tbl>
          </a:graphicData>
        </a:graphic>
      </p:graphicFrame>
      <p:sp>
        <p:nvSpPr>
          <p:cNvPr id="6" name="Rectangle 5"/>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“Het is geen incident — het is een patroon. Jij bent de eerste filter.”</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201168"/>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1828800"/>
            <a:ext cx="10908792" cy="914400"/>
          </a:xfrm>
          <a:prstGeom prst="rect">
            <a:avLst/>
          </a:prstGeom>
          <a:noFill/>
        </p:spPr>
        <p:txBody>
          <a:bodyPr wrap="square" anchor="t">
            <a:spAutoFit/>
          </a:bodyPr>
          <a:lstStyle/>
          <a:p>
            <a:pPr algn="l"/>
            <a:r>
              <a:rPr sz="4400" b="1" i="0">
                <a:solidFill>
                  <a:srgbClr val="1B2A4A"/>
                </a:solidFill>
                <a:latin typeface="Segoe UI"/>
              </a:rPr>
              <a:t>Vragen?</a:t>
            </a:r>
          </a:p>
        </p:txBody>
      </p:sp>
      <p:sp>
        <p:nvSpPr>
          <p:cNvPr id="4" name="TextBox 3"/>
          <p:cNvSpPr txBox="1"/>
          <p:nvPr/>
        </p:nvSpPr>
        <p:spPr>
          <a:xfrm>
            <a:off x="640080" y="2834640"/>
            <a:ext cx="10908792" cy="548640"/>
          </a:xfrm>
          <a:prstGeom prst="rect">
            <a:avLst/>
          </a:prstGeom>
          <a:noFill/>
        </p:spPr>
        <p:txBody>
          <a:bodyPr wrap="square" anchor="t">
            <a:spAutoFit/>
          </a:bodyPr>
          <a:lstStyle/>
          <a:p>
            <a:pPr algn="l"/>
            <a:r>
              <a:rPr sz="2000" b="0" i="0">
                <a:solidFill>
                  <a:srgbClr val="50607A"/>
                </a:solidFill>
                <a:latin typeface="Segoe UI"/>
              </a:rPr>
              <a:t>Bedankt voor jullie tijd! Vragen, zorgen, of iets melden?</a:t>
            </a:r>
          </a:p>
        </p:txBody>
      </p:sp>
      <p:sp>
        <p:nvSpPr>
          <p:cNvPr id="5" name="TextBox 4"/>
          <p:cNvSpPr txBox="1"/>
          <p:nvPr/>
        </p:nvSpPr>
        <p:spPr>
          <a:xfrm>
            <a:off x="640080" y="3840480"/>
            <a:ext cx="10908792" cy="1463040"/>
          </a:xfrm>
          <a:prstGeom prst="rect">
            <a:avLst/>
          </a:prstGeom>
          <a:noFill/>
        </p:spPr>
        <p:txBody>
          <a:bodyPr wrap="square" anchor="t">
            <a:spAutoFit/>
          </a:bodyPr>
          <a:lstStyle/>
          <a:p>
            <a:pPr algn="l">
              <a:spcAft>
                <a:spcPts val="200"/>
              </a:spcAft>
            </a:pPr>
            <a:r>
              <a:rPr sz="1800" b="1" i="0">
                <a:solidFill>
                  <a:srgbClr val="1F2733"/>
                </a:solidFill>
                <a:latin typeface="Segoe UI"/>
              </a:rPr>
              <a:t>[Naam spreker] — CISO</a:t>
            </a:r>
          </a:p>
          <a:p>
            <a:pPr algn="l"/>
            <a:r>
              <a:rPr sz="1600" b="0" i="0">
                <a:solidFill>
                  <a:srgbClr val="1F2733"/>
                </a:solidFill>
                <a:latin typeface="Segoe UI"/>
              </a:rPr>
              <a:t>[telefoon]  ·  [e-mailadres]</a:t>
            </a:r>
          </a:p>
        </p:txBody>
      </p:sp>
      <p:sp>
        <p:nvSpPr>
          <p:cNvPr id="6" name="TextBox 5"/>
          <p:cNvSpPr txBox="1"/>
          <p:nvPr/>
        </p:nvSpPr>
        <p:spPr>
          <a:xfrm>
            <a:off x="640080" y="5577840"/>
            <a:ext cx="10908792" cy="548640"/>
          </a:xfrm>
          <a:prstGeom prst="rect">
            <a:avLst/>
          </a:prstGeom>
          <a:noFill/>
        </p:spPr>
        <p:txBody>
          <a:bodyPr wrap="square" anchor="t">
            <a:spAutoFit/>
          </a:bodyPr>
          <a:lstStyle/>
          <a:p>
            <a:pPr algn="l"/>
            <a:r>
              <a:rPr sz="1400" b="0" i="1">
                <a:solidFill>
                  <a:srgbClr val="50607A"/>
                </a:solidFill>
                <a:latin typeface="Segoe UI"/>
              </a:rPr>
              <a:t>Blijf op de hoogte van dit soort sessies? Meld je aan via Microsoft Forms: [link]</a:t>
            </a:r>
          </a:p>
        </p:txBody>
      </p:sp>
      <p:sp>
        <p:nvSpPr>
          <p:cNvPr id="7" name="TextBox 6"/>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1097280" y="2377440"/>
            <a:ext cx="9994392" cy="2103120"/>
          </a:xfrm>
          <a:prstGeom prst="rect">
            <a:avLst/>
          </a:prstGeom>
          <a:noFill/>
        </p:spPr>
        <p:txBody>
          <a:bodyPr wrap="square" anchor="ctr">
            <a:spAutoFit/>
          </a:bodyPr>
          <a:lstStyle/>
          <a:p>
            <a:pPr algn="ctr"/>
            <a:r>
              <a:rPr sz="4000" b="1" i="0">
                <a:solidFill>
                  <a:srgbClr val="1B2A4A"/>
                </a:solidFill>
                <a:latin typeface="Segoe UI"/>
              </a:rPr>
              <a:t>“Wie had ooit een abonnement bij Odido, T-Mobile, Tele2 of Ben?”</a:t>
            </a:r>
          </a:p>
        </p:txBody>
      </p:sp>
      <p:sp>
        <p:nvSpPr>
          <p:cNvPr id="3" name="TextBox 2"/>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ODIDO</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Hoe één telefoontje 1/3 van Nederland blootlegde</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1 · DICHTBIJ</a:t>
            </a:r>
          </a:p>
        </p:txBody>
      </p:sp>
      <p:sp>
        <p:nvSpPr>
          <p:cNvPr id="5" name="TextBox 4"/>
          <p:cNvSpPr txBox="1"/>
          <p:nvPr/>
        </p:nvSpPr>
        <p:spPr>
          <a:xfrm>
            <a:off x="640080" y="1600200"/>
            <a:ext cx="10908792" cy="2148840"/>
          </a:xfrm>
          <a:prstGeom prst="rect">
            <a:avLst/>
          </a:prstGeom>
          <a:noFill/>
        </p:spPr>
        <p:txBody>
          <a:bodyPr wrap="square" anchor="t">
            <a:spAutoFit/>
          </a:bodyPr>
          <a:lstStyle/>
          <a:p>
            <a:pPr algn="l">
              <a:spcAft>
                <a:spcPts val="400"/>
              </a:spcAft>
            </a:pPr>
            <a:r>
              <a:rPr sz="1700" b="1" i="0">
                <a:solidFill>
                  <a:srgbClr val="2E5C8A"/>
                </a:solidFill>
                <a:latin typeface="Segoe UI"/>
              </a:rPr>
              <a:t>Wat er echt gebeurde</a:t>
            </a:r>
          </a:p>
          <a:p>
            <a:pPr algn="l">
              <a:spcAft>
                <a:spcPts val="500"/>
              </a:spcAft>
            </a:pPr>
            <a:r>
              <a:rPr sz="1600" b="0" i="0">
                <a:solidFill>
                  <a:srgbClr val="1F2733"/>
                </a:solidFill>
                <a:latin typeface="Segoe UI"/>
              </a:rPr>
              <a:t>•  De aanvaller belde de klantenservice. Vloeiend Nederlands, rustig en deskundig — hij zei dat hij van de interne IT-afdeling was, bezig met een storing. Zo bellen echte IT-collega's ook.</a:t>
            </a:r>
          </a:p>
          <a:p>
            <a:pPr algn="l">
              <a:spcAft>
                <a:spcPts val="500"/>
              </a:spcAft>
            </a:pPr>
            <a:r>
              <a:rPr sz="1600" b="0" i="0">
                <a:solidFill>
                  <a:srgbClr val="1F2733"/>
                </a:solidFill>
                <a:latin typeface="Segoe UI"/>
              </a:rPr>
              <a:t>•  Hij stuurde de medewerker naar een inlogpagina die er net zo uitzag als die van Odido, maar van hém was. De medewerker logde daar in en gaf zo gebruikersnaam, wachtwoord én inlogcode weg. (Dát is “inloggen op een nepje”.)</a:t>
            </a:r>
          </a:p>
          <a:p>
            <a:pPr algn="l"/>
            <a:r>
              <a:rPr sz="1600" b="0" i="0">
                <a:solidFill>
                  <a:srgbClr val="1F2733"/>
                </a:solidFill>
                <a:latin typeface="Segoe UI"/>
              </a:rPr>
              <a:t>•  Met die gegevens kon hij in het klantsysteem en downloadde hij in minuten de hele database: namen, adressen, IBAN, paspoortnummers, gevoelige notities.</a:t>
            </a:r>
          </a:p>
        </p:txBody>
      </p:sp>
      <p:sp>
        <p:nvSpPr>
          <p:cNvPr id="6" name="TextBox 5"/>
          <p:cNvSpPr txBox="1"/>
          <p:nvPr/>
        </p:nvSpPr>
        <p:spPr>
          <a:xfrm>
            <a:off x="640080" y="3840480"/>
            <a:ext cx="10908792" cy="868680"/>
          </a:xfrm>
          <a:prstGeom prst="rect">
            <a:avLst/>
          </a:prstGeom>
          <a:noFill/>
        </p:spPr>
        <p:txBody>
          <a:bodyPr wrap="square" anchor="t">
            <a:spAutoFit/>
          </a:bodyPr>
          <a:lstStyle/>
          <a:p>
            <a:pPr algn="l">
              <a:spcAft>
                <a:spcPts val="400"/>
              </a:spcAft>
            </a:pPr>
            <a:r>
              <a:rPr sz="1700" b="1" i="0">
                <a:solidFill>
                  <a:srgbClr val="2E5C8A"/>
                </a:solidFill>
                <a:latin typeface="Segoe UI"/>
              </a:rPr>
              <a:t>Het motief: gewoon geld</a:t>
            </a:r>
          </a:p>
          <a:p>
            <a:pPr algn="l"/>
            <a:r>
              <a:rPr sz="1600" b="0" i="0">
                <a:solidFill>
                  <a:srgbClr val="1F2733"/>
                </a:solidFill>
                <a:latin typeface="Segoe UI"/>
              </a:rPr>
              <a:t>Een afpersmail volgde: betaal 1 miljoen euro, anders gaat alles online. Odido betaalde niet; de afpersers lekten daarna dagelijks data en zetten op 1 maart alles op het darkweb.</a:t>
            </a:r>
          </a:p>
        </p:txBody>
      </p:sp>
      <p:graphicFrame>
        <p:nvGraphicFramePr>
          <p:cNvPr id="7" name="Table 6"/>
          <p:cNvGraphicFramePr>
            <a:graphicFrameLocks noGrp="1"/>
          </p:cNvGraphicFramePr>
          <p:nvPr/>
        </p:nvGraphicFramePr>
        <p:xfrm>
          <a:off x="640080" y="4800600"/>
          <a:ext cx="10908792" cy="1133856"/>
        </p:xfrm>
        <a:graphic>
          <a:graphicData uri="http://schemas.openxmlformats.org/drawingml/2006/table">
            <a:tbl>
              <a:tblPr>
                <a:tableStyleId>{5C22544A-7EE6-4342-B048-85BDC9FD1C3A}</a:tableStyleId>
              </a:tblPr>
              <a:tblGrid>
                <a:gridCol w="3630168"/>
                <a:gridCol w="3630168"/>
                <a:gridCol w="3648456"/>
              </a:tblGrid>
              <a:tr h="566928">
                <a:tc>
                  <a:txBody>
                    <a:bodyPr wrap="square"/>
                    <a:lstStyle/>
                    <a:p>
                      <a:r>
                        <a:rPr sz="1400" b="1">
                          <a:solidFill>
                            <a:srgbClr val="FFFFFF"/>
                          </a:solidFill>
                          <a:latin typeface="Segoe UI"/>
                        </a:rPr>
                        <a:t>Niemand verifieerde wie er belde</a:t>
                      </a:r>
                    </a:p>
                  </a:txBody>
                  <a:tcPr marL="109728" marR="109728" marT="54864" marB="54864" anchor="ctr">
                    <a:solidFill>
                      <a:srgbClr val="F6F8FB"/>
                    </a:solidFill>
                  </a:tcPr>
                </a:tc>
                <a:tc>
                  <a:txBody>
                    <a:bodyPr wrap="square"/>
                    <a:lstStyle/>
                    <a:p>
                      <a:r>
                        <a:rPr sz="1400" b="1">
                          <a:solidFill>
                            <a:srgbClr val="FFFFFF"/>
                          </a:solidFill>
                          <a:latin typeface="Segoe UI"/>
                        </a:rPr>
                        <a:t>Eén medewerker kon bij álles</a:t>
                      </a:r>
                    </a:p>
                  </a:txBody>
                  <a:tcPr marL="109728" marR="109728" marT="54864" marB="54864" anchor="ctr">
                    <a:solidFill>
                      <a:srgbClr val="F6F8FB"/>
                    </a:solidFill>
                  </a:tcPr>
                </a:tc>
                <a:tc>
                  <a:txBody>
                    <a:bodyPr wrap="square"/>
                    <a:lstStyle/>
                    <a:p>
                      <a:r>
                        <a:rPr sz="1400" b="1">
                          <a:solidFill>
                            <a:srgbClr val="FFFFFF"/>
                          </a:solidFill>
                          <a:latin typeface="Segoe UI"/>
                        </a:rPr>
                        <a:t>Niemand zag de data weggaan</a:t>
                      </a:r>
                    </a:p>
                  </a:txBody>
                  <a:tcPr marL="109728" marR="109728" marT="54864" marB="54864" anchor="ctr">
                    <a:solidFill>
                      <a:srgbClr val="F6F8FB"/>
                    </a:solidFill>
                  </a:tcPr>
                </a:tc>
              </a:tr>
              <a:tr h="566928">
                <a:tc>
                  <a:txBody>
                    <a:bodyPr wrap="square"/>
                    <a:lstStyle/>
                    <a:p>
                      <a:r>
                        <a:rPr sz="1300" b="1">
                          <a:solidFill>
                            <a:srgbClr val="1B2A4A"/>
                          </a:solidFill>
                          <a:latin typeface="Segoe UI"/>
                        </a:rPr>
                        <a:t>Terugbellen naar een bekend intern IT-nummer was nodig — dat gebeurde niet.</a:t>
                      </a:r>
                    </a:p>
                  </a:txBody>
                  <a:tcPr marL="109728" marR="109728" marT="54864" marB="54864" anchor="ctr">
                    <a:solidFill>
                      <a:srgbClr val="FFFFFF"/>
                    </a:solidFill>
                  </a:tcPr>
                </a:tc>
                <a:tc>
                  <a:txBody>
                    <a:bodyPr wrap="square"/>
                    <a:lstStyle/>
                    <a:p>
                      <a:r>
                        <a:rPr sz="1300">
                          <a:solidFill>
                            <a:srgbClr val="1F2733"/>
                          </a:solidFill>
                          <a:latin typeface="Segoe UI"/>
                        </a:rPr>
                        <a:t>Eén klantenservice-account had toegang tot de complete database.</a:t>
                      </a:r>
                    </a:p>
                  </a:txBody>
                  <a:tcPr marL="109728" marR="109728" marT="54864" marB="54864" anchor="ctr">
                    <a:solidFill>
                      <a:srgbClr val="FFFFFF"/>
                    </a:solidFill>
                  </a:tcPr>
                </a:tc>
                <a:tc>
                  <a:txBody>
                    <a:bodyPr wrap="square"/>
                    <a:lstStyle/>
                    <a:p>
                      <a:r>
                        <a:rPr sz="1300">
                          <a:solidFill>
                            <a:srgbClr val="1F2733"/>
                          </a:solidFill>
                          <a:latin typeface="Segoe UI"/>
                        </a:rPr>
                        <a:t>Tientallen gigabytes verlieten het bedrijf zonder dat een alarm afging.</a:t>
                      </a:r>
                    </a:p>
                  </a:txBody>
                  <a:tcPr marL="109728" marR="109728" marT="54864" marB="54864" anchor="ctr">
                    <a:solidFill>
                      <a:srgbClr val="FFFFFF"/>
                    </a:solidFill>
                  </a:tcPr>
                </a:tc>
              </a:tr>
            </a:tbl>
          </a:graphicData>
        </a:graphic>
      </p:graphicFrame>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EPE</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Dezelfde truc — een gemeente vlakbij</a:t>
            </a:r>
          </a:p>
        </p:txBody>
      </p:sp>
      <p:sp>
        <p:nvSpPr>
          <p:cNvPr id="4" name="TextBox 3"/>
          <p:cNvSpPr txBox="1"/>
          <p:nvPr/>
        </p:nvSpPr>
        <p:spPr>
          <a:xfrm>
            <a:off x="640080" y="1554480"/>
            <a:ext cx="10908792" cy="548640"/>
          </a:xfrm>
          <a:prstGeom prst="rect">
            <a:avLst/>
          </a:prstGeom>
          <a:noFill/>
        </p:spPr>
        <p:txBody>
          <a:bodyPr wrap="square" anchor="t">
            <a:spAutoFit/>
          </a:bodyPr>
          <a:lstStyle/>
          <a:p>
            <a:pPr algn="l"/>
            <a:r>
              <a:rPr sz="1800" b="0" i="0">
                <a:solidFill>
                  <a:srgbClr val="50607A"/>
                </a:solidFill>
                <a:latin typeface="Segoe UI"/>
              </a:rPr>
              <a:t>Een gemeente zoals wij. Bijna alle inwoners op straat.</a:t>
            </a:r>
          </a:p>
        </p:txBody>
      </p:sp>
      <p:sp>
        <p:nvSpPr>
          <p:cNvPr id="5" name="TextBox 4"/>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1 · DICHTBIJ</a:t>
            </a:r>
          </a:p>
        </p:txBody>
      </p:sp>
      <p:sp>
        <p:nvSpPr>
          <p:cNvPr id="6" name="TextBox 5"/>
          <p:cNvSpPr txBox="1"/>
          <p:nvPr/>
        </p:nvSpPr>
        <p:spPr>
          <a:xfrm>
            <a:off x="640080" y="2148840"/>
            <a:ext cx="10908792" cy="3200400"/>
          </a:xfrm>
          <a:prstGeom prst="rect">
            <a:avLst/>
          </a:prstGeom>
          <a:noFill/>
        </p:spPr>
        <p:txBody>
          <a:bodyPr wrap="square" anchor="t">
            <a:spAutoFit/>
          </a:bodyPr>
          <a:lstStyle/>
          <a:p>
            <a:pPr algn="l">
              <a:spcAft>
                <a:spcPts val="800"/>
              </a:spcAft>
            </a:pPr>
            <a:r>
              <a:rPr sz="1600" b="0" i="0">
                <a:solidFill>
                  <a:srgbClr val="1F2733"/>
                </a:solidFill>
                <a:latin typeface="Segoe UI"/>
              </a:rPr>
              <a:t>•  Een medewerker kreeg een nep-foutmelding: “er is iets mis, klik hier om te verifiëren”. Ze plakte een stukje tekst dat de pagina haar gaf — in werkelijkheid een opdracht die haar computer voor de aanvaller liet werken. (Dit heet ClickFix.)</a:t>
            </a:r>
          </a:p>
          <a:p>
            <a:pPr algn="l">
              <a:spcAft>
                <a:spcPts val="800"/>
              </a:spcAft>
            </a:pPr>
            <a:r>
              <a:rPr sz="1600" b="1" i="0">
                <a:solidFill>
                  <a:srgbClr val="B32A2A"/>
                </a:solidFill>
                <a:latin typeface="Segoe UI"/>
              </a:rPr>
              <a:t>•  “Maar wij hebben toch MFA?” — Epe ook. Dat account hád MFA. Het hielp niet: bij deze truc voer je de aanval zélf uit. MFA alleen is niet genoeg.</a:t>
            </a:r>
          </a:p>
          <a:p>
            <a:pPr algn="l">
              <a:spcAft>
                <a:spcPts val="800"/>
              </a:spcAft>
            </a:pPr>
            <a:r>
              <a:rPr sz="1600" b="0" i="0">
                <a:solidFill>
                  <a:srgbClr val="1F2733"/>
                </a:solidFill>
                <a:latin typeface="Segoe UI"/>
              </a:rPr>
              <a:t>•  De data stond op een bestandsserver die al gepland stond om uitgefaseerd te worden (migratie naar SharePoint/Teams) — net niet op tijd opgeruimd.</a:t>
            </a:r>
          </a:p>
          <a:p>
            <a:pPr algn="l"/>
            <a:r>
              <a:rPr sz="1600" b="0" i="0">
                <a:solidFill>
                  <a:srgbClr val="1F2733"/>
                </a:solidFill>
                <a:latin typeface="Segoe UI"/>
              </a:rPr>
              <a:t>•  In één nacht: circa 871 GB / ruim 550.000 bestanden gestolen. Op straat: een BRP-export met naam, adres, geboortedatum en BSN van vrijwel alle inwoners, en 1.022 kopieën van identiteitsbewijzen (845 nog geldig). Kosten tot nu: € 345.258 — en nog niet af.</a:t>
            </a:r>
          </a:p>
        </p:txBody>
      </p:sp>
      <p:sp>
        <p:nvSpPr>
          <p:cNvPr id="7" name="Rectangle 6"/>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“Hebben wij ook servers die ‘nog even’ niet zijn opgeruimd? Zou onze servicedesk een nep-melding herkennen? Hoe snel weten wíj wat er weg is?”</a:t>
            </a:r>
          </a:p>
        </p:txBody>
      </p:sp>
      <p:sp>
        <p:nvSpPr>
          <p:cNvPr id="9" name="TextBox 8"/>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HET IS GEEN INCIDENT</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Het is een patroon</a:t>
            </a:r>
          </a:p>
        </p:txBody>
      </p:sp>
      <p:sp>
        <p:nvSpPr>
          <p:cNvPr id="4" name="TextBox 3"/>
          <p:cNvSpPr txBox="1"/>
          <p:nvPr/>
        </p:nvSpPr>
        <p:spPr>
          <a:xfrm>
            <a:off x="640080" y="1554480"/>
            <a:ext cx="10908792" cy="548640"/>
          </a:xfrm>
          <a:prstGeom prst="rect">
            <a:avLst/>
          </a:prstGeom>
          <a:noFill/>
        </p:spPr>
        <p:txBody>
          <a:bodyPr wrap="square" anchor="t">
            <a:spAutoFit/>
          </a:bodyPr>
          <a:lstStyle/>
          <a:p>
            <a:pPr algn="l"/>
            <a:r>
              <a:rPr sz="1800" b="0" i="0">
                <a:solidFill>
                  <a:srgbClr val="50607A"/>
                </a:solidFill>
                <a:latin typeface="Segoe UI"/>
              </a:rPr>
              <a:t>Vijf grote lekken in een paar maanden — steeds dezelfde fouten.</a:t>
            </a:r>
          </a:p>
        </p:txBody>
      </p:sp>
      <p:sp>
        <p:nvSpPr>
          <p:cNvPr id="5" name="TextBox 4"/>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1 · DICHTBIJ</a:t>
            </a:r>
          </a:p>
        </p:txBody>
      </p:sp>
      <p:sp>
        <p:nvSpPr>
          <p:cNvPr id="6" name="TextBox 5"/>
          <p:cNvSpPr txBox="1"/>
          <p:nvPr/>
        </p:nvSpPr>
        <p:spPr>
          <a:xfrm>
            <a:off x="640080" y="2468880"/>
            <a:ext cx="10908792" cy="1097280"/>
          </a:xfrm>
          <a:prstGeom prst="rect">
            <a:avLst/>
          </a:prstGeom>
          <a:noFill/>
        </p:spPr>
        <p:txBody>
          <a:bodyPr wrap="square" anchor="ctr">
            <a:spAutoFit/>
          </a:bodyPr>
          <a:lstStyle/>
          <a:p>
            <a:pPr algn="ctr"/>
            <a:r>
              <a:rPr sz="2600" b="1" i="0">
                <a:solidFill>
                  <a:srgbClr val="1B2A4A"/>
                </a:solidFill>
                <a:latin typeface="Segoe UI"/>
              </a:rPr>
              <a:t>Odido  ·  Gemeente Epe  ·  Booking.com  ·  Basic-Fit  ·  Canvas</a:t>
            </a:r>
          </a:p>
        </p:txBody>
      </p:sp>
      <p:sp>
        <p:nvSpPr>
          <p:cNvPr id="7" name="TextBox 6"/>
          <p:cNvSpPr txBox="1"/>
          <p:nvPr/>
        </p:nvSpPr>
        <p:spPr>
          <a:xfrm>
            <a:off x="640080" y="3840480"/>
            <a:ext cx="10908792" cy="1280160"/>
          </a:xfrm>
          <a:prstGeom prst="rect">
            <a:avLst/>
          </a:prstGeom>
          <a:noFill/>
        </p:spPr>
        <p:txBody>
          <a:bodyPr wrap="square" anchor="t">
            <a:spAutoFit/>
          </a:bodyPr>
          <a:lstStyle/>
          <a:p>
            <a:pPr algn="ctr"/>
            <a:r>
              <a:rPr sz="1900" b="0" i="1">
                <a:solidFill>
                  <a:srgbClr val="50607A"/>
                </a:solidFill>
                <a:latin typeface="Segoe UI"/>
              </a:rPr>
              <a:t>Steeds opnieuw: niemand checkte wie er belde, één account kon bij te veel, en niemand zag de data weggaan.</a:t>
            </a:r>
          </a:p>
        </p:txBody>
      </p:sp>
      <p:sp>
        <p:nvSpPr>
          <p:cNvPr id="8" name="Rectangle 7"/>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Wij houden een lijst bij. Dit zijn de bekendste vijf — er staan er nog tientallen op.</a:t>
            </a:r>
          </a:p>
        </p:txBody>
      </p:sp>
      <p:sp>
        <p:nvSpPr>
          <p:cNvPr id="10" name="TextBox 9"/>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AANVALLERS HEBBEN KEUZE</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Er zijn veel manieren — dit zijn de hoofdvormen</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2 · HOE HET WERKT</a:t>
            </a:r>
          </a:p>
        </p:txBody>
      </p:sp>
      <p:graphicFrame>
        <p:nvGraphicFramePr>
          <p:cNvPr id="5" name="Table 4"/>
          <p:cNvGraphicFramePr>
            <a:graphicFrameLocks noGrp="1"/>
          </p:cNvGraphicFramePr>
          <p:nvPr/>
        </p:nvGraphicFramePr>
        <p:xfrm>
          <a:off x="640080" y="1828800"/>
          <a:ext cx="10908792" cy="3566160"/>
        </p:xfrm>
        <a:graphic>
          <a:graphicData uri="http://schemas.openxmlformats.org/drawingml/2006/table">
            <a:tbl>
              <a:tblPr>
                <a:tableStyleId>{5C22544A-7EE6-4342-B048-85BDC9FD1C3A}</a:tableStyleId>
              </a:tblPr>
              <a:tblGrid>
                <a:gridCol w="4114800"/>
                <a:gridCol w="6793992"/>
              </a:tblGrid>
              <a:tr h="713232">
                <a:tc>
                  <a:txBody>
                    <a:bodyPr wrap="square"/>
                    <a:lstStyle/>
                    <a:p>
                      <a:r>
                        <a:rPr sz="1600" b="1">
                          <a:solidFill>
                            <a:srgbClr val="FFFFFF"/>
                          </a:solidFill>
                          <a:latin typeface="Segoe UI"/>
                        </a:rPr>
                        <a:t>Hoe het werkt</a:t>
                      </a:r>
                    </a:p>
                  </a:txBody>
                  <a:tcPr marL="109728" marR="109728" marT="54864" marB="54864" anchor="ctr">
                    <a:solidFill>
                      <a:srgbClr val="1B2A4A"/>
                    </a:solidFill>
                  </a:tcPr>
                </a:tc>
                <a:tc>
                  <a:txBody>
                    <a:bodyPr wrap="square"/>
                    <a:lstStyle/>
                    <a:p>
                      <a:r>
                        <a:rPr sz="1600" b="1">
                          <a:solidFill>
                            <a:srgbClr val="FFFFFF"/>
                          </a:solidFill>
                          <a:latin typeface="Segoe UI"/>
                        </a:rPr>
                        <a:t>In gewone taal</a:t>
                      </a:r>
                    </a:p>
                  </a:txBody>
                  <a:tcPr marL="109728" marR="109728" marT="54864" marB="54864" anchor="ctr">
                    <a:solidFill>
                      <a:srgbClr val="1B2A4A"/>
                    </a:solidFill>
                  </a:tcPr>
                </a:tc>
              </a:tr>
              <a:tr h="713232">
                <a:tc>
                  <a:txBody>
                    <a:bodyPr wrap="square"/>
                    <a:lstStyle/>
                    <a:p>
                      <a:r>
                        <a:rPr sz="1600" b="1">
                          <a:solidFill>
                            <a:srgbClr val="1B2A4A"/>
                          </a:solidFill>
                          <a:latin typeface="Segoe UI"/>
                        </a:rPr>
                        <a:t>Je verleiden</a:t>
                      </a:r>
                    </a:p>
                  </a:txBody>
                  <a:tcPr marL="109728" marR="109728" marT="54864" marB="54864" anchor="ctr">
                    <a:solidFill>
                      <a:srgbClr val="FFFFFF"/>
                    </a:solidFill>
                  </a:tcPr>
                </a:tc>
                <a:tc>
                  <a:txBody>
                    <a:bodyPr wrap="square"/>
                    <a:lstStyle/>
                    <a:p>
                      <a:r>
                        <a:rPr sz="1600">
                          <a:solidFill>
                            <a:srgbClr val="1F2733"/>
                          </a:solidFill>
                          <a:latin typeface="Segoe UI"/>
                        </a:rPr>
                        <a:t>Een bericht of telefoontje dat je iets laat doen: nep-mail, nep-telefoontje, nep-SMS, valse QR-code</a:t>
                      </a:r>
                    </a:p>
                  </a:txBody>
                  <a:tcPr marL="109728" marR="109728" marT="54864" marB="54864" anchor="ctr">
                    <a:solidFill>
                      <a:srgbClr val="FFFFFF"/>
                    </a:solidFill>
                  </a:tcPr>
                </a:tc>
              </a:tr>
              <a:tr h="713232">
                <a:tc>
                  <a:txBody>
                    <a:bodyPr wrap="square"/>
                    <a:lstStyle/>
                    <a:p>
                      <a:r>
                        <a:rPr sz="1600" b="1">
                          <a:solidFill>
                            <a:srgbClr val="1B2A4A"/>
                          </a:solidFill>
                          <a:latin typeface="Segoe UI"/>
                        </a:rPr>
                        <a:t>Je identiteit overnemen</a:t>
                      </a:r>
                    </a:p>
                  </a:txBody>
                  <a:tcPr marL="109728" marR="109728" marT="54864" marB="54864" anchor="ctr">
                    <a:solidFill>
                      <a:srgbClr val="F6F8FB"/>
                    </a:solidFill>
                  </a:tcPr>
                </a:tc>
                <a:tc>
                  <a:txBody>
                    <a:bodyPr wrap="square"/>
                    <a:lstStyle/>
                    <a:p>
                      <a:r>
                        <a:rPr sz="1600">
                          <a:solidFill>
                            <a:srgbClr val="1F2733"/>
                          </a:solidFill>
                          <a:latin typeface="Segoe UI"/>
                        </a:rPr>
                        <a:t>Je login of inlogcode aftroggelen, zodat ze namens jou binnenkomen</a:t>
                      </a:r>
                    </a:p>
                  </a:txBody>
                  <a:tcPr marL="109728" marR="109728" marT="54864" marB="54864" anchor="ctr">
                    <a:solidFill>
                      <a:srgbClr val="F6F8FB"/>
                    </a:solidFill>
                  </a:tcPr>
                </a:tc>
              </a:tr>
              <a:tr h="713232">
                <a:tc>
                  <a:txBody>
                    <a:bodyPr wrap="square"/>
                    <a:lstStyle/>
                    <a:p>
                      <a:r>
                        <a:rPr sz="1600" b="1">
                          <a:solidFill>
                            <a:srgbClr val="1B2A4A"/>
                          </a:solidFill>
                          <a:latin typeface="Segoe UI"/>
                        </a:rPr>
                        <a:t>Jou het zelf laten doen</a:t>
                      </a:r>
                    </a:p>
                  </a:txBody>
                  <a:tcPr marL="109728" marR="109728" marT="54864" marB="54864" anchor="ctr">
                    <a:solidFill>
                      <a:srgbClr val="FFFFFF"/>
                    </a:solidFill>
                  </a:tcPr>
                </a:tc>
                <a:tc>
                  <a:txBody>
                    <a:bodyPr wrap="square"/>
                    <a:lstStyle/>
                    <a:p>
                      <a:r>
                        <a:rPr sz="1600">
                          <a:solidFill>
                            <a:srgbClr val="1F2733"/>
                          </a:solidFill>
                          <a:latin typeface="Segoe UI"/>
                        </a:rPr>
                        <a:t>Je een “handige” tool of “verplichte stap” laten installeren of uitvoeren</a:t>
                      </a:r>
                    </a:p>
                  </a:txBody>
                  <a:tcPr marL="109728" marR="109728" marT="54864" marB="54864" anchor="ctr">
                    <a:solidFill>
                      <a:srgbClr val="FFFFFF"/>
                    </a:solidFill>
                  </a:tcPr>
                </a:tc>
              </a:tr>
              <a:tr h="713232">
                <a:tc>
                  <a:txBody>
                    <a:bodyPr wrap="square"/>
                    <a:lstStyle/>
                    <a:p>
                      <a:r>
                        <a:rPr sz="1600" b="1">
                          <a:solidFill>
                            <a:srgbClr val="1B2A4A"/>
                          </a:solidFill>
                          <a:latin typeface="Segoe UI"/>
                        </a:rPr>
                        <a:t>Via een ander binnenkomen</a:t>
                      </a:r>
                    </a:p>
                  </a:txBody>
                  <a:tcPr marL="109728" marR="109728" marT="54864" marB="54864" anchor="ctr">
                    <a:solidFill>
                      <a:srgbClr val="F6F8FB"/>
                    </a:solidFill>
                  </a:tcPr>
                </a:tc>
                <a:tc>
                  <a:txBody>
                    <a:bodyPr wrap="square"/>
                    <a:lstStyle/>
                    <a:p>
                      <a:r>
                        <a:rPr sz="1600">
                          <a:solidFill>
                            <a:srgbClr val="1F2733"/>
                          </a:solidFill>
                          <a:latin typeface="Segoe UI"/>
                        </a:rPr>
                        <a:t>Eerst een leverancier of website hacken, en zo bij jou uitkomen</a:t>
                      </a:r>
                    </a:p>
                  </a:txBody>
                  <a:tcPr marL="109728" marR="109728" marT="54864" marB="54864" anchor="ctr">
                    <a:solidFill>
                      <a:srgbClr val="F6F8FB"/>
                    </a:solidFill>
                  </a:tcPr>
                </a:tc>
              </a:tr>
            </a:tbl>
          </a:graphicData>
        </a:graphic>
      </p:graphicFrame>
      <p:sp>
        <p:nvSpPr>
          <p:cNvPr id="6" name="Rectangle 5"/>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 Twee daarvan laten we zo in een demo zien. De rest is net zo echt — en soms voor een paar euro te koop.</a:t>
            </a:r>
          </a:p>
        </p:txBody>
      </p:sp>
      <p:sp>
        <p:nvSpPr>
          <p:cNvPr id="8" name="TextBox 7"/>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2E5C8A"/>
                </a:solidFill>
                <a:latin typeface="Segoe UI"/>
              </a:rPr>
              <a:t>TWEE TECHNIEKEN DIE ALLES OMZEILEN</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1B2A4A"/>
                </a:solidFill>
                <a:latin typeface="Segoe UI"/>
              </a:rPr>
              <a:t>Géén bijlage. Géén verdachte link. Géén scanner die piept.</a:t>
            </a:r>
          </a:p>
        </p:txBody>
      </p:sp>
      <p:sp>
        <p:nvSpPr>
          <p:cNvPr id="4" name="TextBox 3"/>
          <p:cNvSpPr txBox="1"/>
          <p:nvPr/>
        </p:nvSpPr>
        <p:spPr>
          <a:xfrm>
            <a:off x="7772400" y="182880"/>
            <a:ext cx="4297680" cy="274320"/>
          </a:xfrm>
          <a:prstGeom prst="rect">
            <a:avLst/>
          </a:prstGeom>
          <a:noFill/>
        </p:spPr>
        <p:txBody>
          <a:bodyPr wrap="square" anchor="t">
            <a:spAutoFit/>
          </a:bodyPr>
          <a:lstStyle/>
          <a:p>
            <a:pPr algn="r"/>
            <a:r>
              <a:rPr sz="1000" b="1" i="0">
                <a:solidFill>
                  <a:srgbClr val="B6BECB"/>
                </a:solidFill>
                <a:latin typeface="Segoe UI"/>
              </a:rPr>
              <a:t>ACT 2 · HOE HET WERKT</a:t>
            </a:r>
          </a:p>
        </p:txBody>
      </p:sp>
      <p:graphicFrame>
        <p:nvGraphicFramePr>
          <p:cNvPr id="5" name="Table 4"/>
          <p:cNvGraphicFramePr>
            <a:graphicFrameLocks noGrp="1"/>
          </p:cNvGraphicFramePr>
          <p:nvPr/>
        </p:nvGraphicFramePr>
        <p:xfrm>
          <a:off x="640080" y="1828800"/>
          <a:ext cx="10908792" cy="2606040"/>
        </p:xfrm>
        <a:graphic>
          <a:graphicData uri="http://schemas.openxmlformats.org/drawingml/2006/table">
            <a:tbl>
              <a:tblPr>
                <a:tableStyleId>{5C22544A-7EE6-4342-B048-85BDC9FD1C3A}</a:tableStyleId>
              </a:tblPr>
              <a:tblGrid>
                <a:gridCol w="3291840"/>
                <a:gridCol w="4206240"/>
                <a:gridCol w="3410712"/>
              </a:tblGrid>
              <a:tr h="868680">
                <a:tc>
                  <a:txBody>
                    <a:bodyPr wrap="square"/>
                    <a:lstStyle/>
                    <a:p>
                      <a:r>
                        <a:rPr sz="1600" b="1">
                          <a:solidFill>
                            <a:srgbClr val="FFFFFF"/>
                          </a:solidFill>
                          <a:latin typeface="Segoe UI"/>
                        </a:rPr>
                        <a:t>De truc</a:t>
                      </a:r>
                    </a:p>
                  </a:txBody>
                  <a:tcPr marL="109728" marR="109728" marT="54864" marB="54864" anchor="ctr">
                    <a:solidFill>
                      <a:srgbClr val="1B2A4A"/>
                    </a:solidFill>
                  </a:tcPr>
                </a:tc>
                <a:tc>
                  <a:txBody>
                    <a:bodyPr wrap="square"/>
                    <a:lstStyle/>
                    <a:p>
                      <a:r>
                        <a:rPr sz="1600" b="1">
                          <a:solidFill>
                            <a:srgbClr val="FFFFFF"/>
                          </a:solidFill>
                          <a:latin typeface="Segoe UI"/>
                        </a:rPr>
                        <a:t>Wat ze je vragen</a:t>
                      </a:r>
                    </a:p>
                  </a:txBody>
                  <a:tcPr marL="109728" marR="109728" marT="54864" marB="54864" anchor="ctr">
                    <a:solidFill>
                      <a:srgbClr val="1B2A4A"/>
                    </a:solidFill>
                  </a:tcPr>
                </a:tc>
                <a:tc>
                  <a:txBody>
                    <a:bodyPr wrap="square"/>
                    <a:lstStyle/>
                    <a:p>
                      <a:r>
                        <a:rPr sz="1600" b="1">
                          <a:solidFill>
                            <a:srgbClr val="FFFFFF"/>
                          </a:solidFill>
                          <a:latin typeface="Segoe UI"/>
                        </a:rPr>
                        <a:t>Wat jij ziet</a:t>
                      </a:r>
                    </a:p>
                  </a:txBody>
                  <a:tcPr marL="109728" marR="109728" marT="54864" marB="54864" anchor="ctr">
                    <a:solidFill>
                      <a:srgbClr val="1B2A4A"/>
                    </a:solidFill>
                  </a:tcPr>
                </a:tc>
              </a:tr>
              <a:tr h="868680">
                <a:tc>
                  <a:txBody>
                    <a:bodyPr wrap="square"/>
                    <a:lstStyle/>
                    <a:p>
                      <a:r>
                        <a:rPr sz="1600" b="1">
                          <a:solidFill>
                            <a:srgbClr val="1B2A4A"/>
                          </a:solidFill>
                          <a:latin typeface="Segoe UI"/>
                        </a:rPr>
                        <a:t>De nep IT-helpdesk</a:t>
                      </a:r>
                    </a:p>
                  </a:txBody>
                  <a:tcPr marL="109728" marR="109728" marT="54864" marB="54864" anchor="ctr">
                    <a:solidFill>
                      <a:srgbClr val="FFFFFF"/>
                    </a:solidFill>
                  </a:tcPr>
                </a:tc>
                <a:tc>
                  <a:txBody>
                    <a:bodyPr wrap="square"/>
                    <a:lstStyle/>
                    <a:p>
                      <a:r>
                        <a:rPr sz="1600">
                          <a:solidFill>
                            <a:srgbClr val="1F2733"/>
                          </a:solidFill>
                          <a:latin typeface="Segoe UI"/>
                        </a:rPr>
                        <a:t>“Voer deze code in” of “doorloop deze verificatie”</a:t>
                      </a:r>
                    </a:p>
                  </a:txBody>
                  <a:tcPr marL="109728" marR="109728" marT="54864" marB="54864" anchor="ctr">
                    <a:solidFill>
                      <a:srgbClr val="FFFFFF"/>
                    </a:solidFill>
                  </a:tcPr>
                </a:tc>
                <a:tc>
                  <a:txBody>
                    <a:bodyPr wrap="square"/>
                    <a:lstStyle/>
                    <a:p>
                      <a:r>
                        <a:rPr sz="1600">
                          <a:solidFill>
                            <a:srgbClr val="1F2733"/>
                          </a:solidFill>
                          <a:latin typeface="Segoe UI"/>
                        </a:rPr>
                        <a:t>Een echte Microsoft-pagina; je inlog werkt gewoon</a:t>
                      </a:r>
                    </a:p>
                  </a:txBody>
                  <a:tcPr marL="109728" marR="109728" marT="54864" marB="54864" anchor="ctr">
                    <a:solidFill>
                      <a:srgbClr val="FFFFFF"/>
                    </a:solidFill>
                  </a:tcPr>
                </a:tc>
              </a:tr>
              <a:tr h="868680">
                <a:tc>
                  <a:txBody>
                    <a:bodyPr wrap="square"/>
                    <a:lstStyle/>
                    <a:p>
                      <a:r>
                        <a:rPr sz="1600" b="1">
                          <a:solidFill>
                            <a:srgbClr val="1B2A4A"/>
                          </a:solidFill>
                          <a:latin typeface="Segoe UI"/>
                        </a:rPr>
                        <a:t>De “los het zelf op”-melding</a:t>
                      </a:r>
                    </a:p>
                  </a:txBody>
                  <a:tcPr marL="109728" marR="109728" marT="54864" marB="54864" anchor="ctr">
                    <a:solidFill>
                      <a:srgbClr val="F6F8FB"/>
                    </a:solidFill>
                  </a:tcPr>
                </a:tc>
                <a:tc>
                  <a:txBody>
                    <a:bodyPr wrap="square"/>
                    <a:lstStyle/>
                    <a:p>
                      <a:r>
                        <a:rPr sz="1600">
                          <a:solidFill>
                            <a:srgbClr val="1F2733"/>
                          </a:solidFill>
                          <a:latin typeface="Segoe UI"/>
                        </a:rPr>
                        <a:t>“Kopieer dit en plak het, dan is het opgelost”</a:t>
                      </a:r>
                    </a:p>
                  </a:txBody>
                  <a:tcPr marL="109728" marR="109728" marT="54864" marB="54864" anchor="ctr">
                    <a:solidFill>
                      <a:srgbClr val="F6F8FB"/>
                    </a:solidFill>
                  </a:tcPr>
                </a:tc>
                <a:tc>
                  <a:txBody>
                    <a:bodyPr wrap="square"/>
                    <a:lstStyle/>
                    <a:p>
                      <a:r>
                        <a:rPr sz="1600">
                          <a:solidFill>
                            <a:srgbClr val="1F2733"/>
                          </a:solidFill>
                          <a:latin typeface="Segoe UI"/>
                        </a:rPr>
                        <a:t>Een nep-foutmelding of nep-controle</a:t>
                      </a:r>
                    </a:p>
                  </a:txBody>
                  <a:tcPr marL="109728" marR="109728" marT="54864" marB="54864" anchor="ctr">
                    <a:solidFill>
                      <a:srgbClr val="F6F8FB"/>
                    </a:solidFill>
                  </a:tcPr>
                </a:tc>
              </a:tr>
            </a:tbl>
          </a:graphicData>
        </a:graphic>
      </p:graphicFrame>
      <p:sp>
        <p:nvSpPr>
          <p:cNvPr id="6" name="TextBox 5"/>
          <p:cNvSpPr txBox="1"/>
          <p:nvPr/>
        </p:nvSpPr>
        <p:spPr>
          <a:xfrm>
            <a:off x="640080" y="3977639"/>
            <a:ext cx="10908792" cy="548640"/>
          </a:xfrm>
          <a:prstGeom prst="rect">
            <a:avLst/>
          </a:prstGeom>
          <a:noFill/>
        </p:spPr>
        <p:txBody>
          <a:bodyPr wrap="square" anchor="t">
            <a:spAutoFit/>
          </a:bodyPr>
          <a:lstStyle/>
          <a:p>
            <a:pPr algn="l"/>
            <a:r>
              <a:rPr sz="1800" b="1" i="0">
                <a:solidFill>
                  <a:srgbClr val="1F2733"/>
                </a:solidFill>
                <a:latin typeface="Segoe UI"/>
              </a:rPr>
              <a:t>In beide gevallen: échte, betrouwbaar ogende systemen — en jij bent de schakel die het afmaakt.</a:t>
            </a:r>
          </a:p>
        </p:txBody>
      </p:sp>
      <p:sp>
        <p:nvSpPr>
          <p:cNvPr id="7" name="Rectangle 6"/>
          <p:cNvSpPr/>
          <p:nvPr/>
        </p:nvSpPr>
        <p:spPr>
          <a:xfrm>
            <a:off x="640080" y="5623560"/>
            <a:ext cx="10908792" cy="777240"/>
          </a:xfrm>
          <a:prstGeom prst="rect">
            <a:avLst/>
          </a:prstGeom>
          <a:solidFill>
            <a:srgbClr val="FDF3E8"/>
          </a:solidFill>
          <a:ln w="12700">
            <a:solidFill>
              <a:srgbClr val="F0D4A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623560"/>
            <a:ext cx="10451592" cy="777240"/>
          </a:xfrm>
          <a:prstGeom prst="rect">
            <a:avLst/>
          </a:prstGeom>
          <a:noFill/>
        </p:spPr>
        <p:txBody>
          <a:bodyPr wrap="square" anchor="ctr">
            <a:spAutoFit/>
          </a:bodyPr>
          <a:lstStyle/>
          <a:p>
            <a:pPr algn="l"/>
            <a:r>
              <a:rPr sz="1800" b="1" i="0">
                <a:solidFill>
                  <a:srgbClr val="1B2A4A"/>
                </a:solidFill>
                <a:latin typeface="Segoe UI"/>
              </a:rPr>
              <a:t>Vuistregel: code intypen op een pagina die jij niet zelf opende, of iets plakken om iets “op te lossen”? Doe het niet — stop en check via een vertrouwd nummer.</a:t>
            </a:r>
          </a:p>
        </p:txBody>
      </p:sp>
      <p:sp>
        <p:nvSpPr>
          <p:cNvPr id="9" name="TextBox 8"/>
          <p:cNvSpPr txBox="1"/>
          <p:nvPr/>
        </p:nvSpPr>
        <p:spPr>
          <a:xfrm>
            <a:off x="9144000" y="6455664"/>
            <a:ext cx="2926080" cy="274320"/>
          </a:xfrm>
          <a:prstGeom prst="rect">
            <a:avLst/>
          </a:prstGeom>
          <a:noFill/>
        </p:spPr>
        <p:txBody>
          <a:bodyPr wrap="square" anchor="t">
            <a:spAutoFit/>
          </a:bodyPr>
          <a:lstStyle/>
          <a:p>
            <a:pPr algn="r"/>
            <a:r>
              <a:rPr sz="1000" b="0" i="0">
                <a:solidFill>
                  <a:srgbClr val="9AA3B2"/>
                </a:solidFill>
                <a:latin typeface="Segoe UI"/>
              </a:rPr>
              <a:t>Public | TLP: Clear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640080" y="411480"/>
            <a:ext cx="10908792" cy="365760"/>
          </a:xfrm>
          <a:prstGeom prst="rect">
            <a:avLst/>
          </a:prstGeom>
          <a:noFill/>
        </p:spPr>
        <p:txBody>
          <a:bodyPr wrap="square" anchor="t">
            <a:spAutoFit/>
          </a:bodyPr>
          <a:lstStyle/>
          <a:p>
            <a:pPr algn="l"/>
            <a:r>
              <a:rPr sz="1300" b="1" i="0">
                <a:solidFill>
                  <a:srgbClr val="8FB3E0"/>
                </a:solidFill>
                <a:latin typeface="Segoe UI"/>
              </a:rPr>
              <a:t>RECONSTRUCTIE OP BASIS VAN PUBLIEKE INFORMATIE</a:t>
            </a:r>
          </a:p>
        </p:txBody>
      </p:sp>
      <p:sp>
        <p:nvSpPr>
          <p:cNvPr id="3" name="TextBox 2"/>
          <p:cNvSpPr txBox="1"/>
          <p:nvPr/>
        </p:nvSpPr>
        <p:spPr>
          <a:xfrm>
            <a:off x="640080" y="731520"/>
            <a:ext cx="10908792" cy="868680"/>
          </a:xfrm>
          <a:prstGeom prst="rect">
            <a:avLst/>
          </a:prstGeom>
          <a:noFill/>
        </p:spPr>
        <p:txBody>
          <a:bodyPr wrap="square" anchor="t">
            <a:spAutoFit/>
          </a:bodyPr>
          <a:lstStyle/>
          <a:p>
            <a:pPr algn="l"/>
            <a:r>
              <a:rPr sz="3300" b="1" i="0">
                <a:solidFill>
                  <a:srgbClr val="FFFFFF"/>
                </a:solidFill>
                <a:latin typeface="Segoe UI"/>
              </a:rPr>
              <a:t>Demo: zo gaat een aanval écht</a:t>
            </a:r>
          </a:p>
        </p:txBody>
      </p:sp>
      <p:sp>
        <p:nvSpPr>
          <p:cNvPr id="4" name="TextBox 3"/>
          <p:cNvSpPr txBox="1"/>
          <p:nvPr/>
        </p:nvSpPr>
        <p:spPr>
          <a:xfrm>
            <a:off x="640080" y="2194560"/>
            <a:ext cx="10908792" cy="2743200"/>
          </a:xfrm>
          <a:prstGeom prst="rect">
            <a:avLst/>
          </a:prstGeom>
          <a:noFill/>
        </p:spPr>
        <p:txBody>
          <a:bodyPr wrap="square" anchor="t">
            <a:spAutoFit/>
          </a:bodyPr>
          <a:lstStyle/>
          <a:p>
            <a:pPr algn="l">
              <a:spcAft>
                <a:spcPts val="1600"/>
              </a:spcAft>
            </a:pPr>
            <a:r>
              <a:rPr sz="1600" b="0" i="1">
                <a:solidFill>
                  <a:srgbClr val="B0B0B0"/>
                </a:solidFill>
                <a:latin typeface="Segoe UI"/>
              </a:rPr>
              <a:t>(MIVD jaarbericht 2026, Microsoft, NCSC-NL)</a:t>
            </a:r>
          </a:p>
          <a:p>
            <a:pPr algn="l">
              <a:spcAft>
                <a:spcPts val="1800"/>
              </a:spcAft>
            </a:pPr>
            <a:r>
              <a:rPr sz="2000" b="0" i="0">
                <a:solidFill>
                  <a:srgbClr val="FFFFFF"/>
                </a:solidFill>
                <a:latin typeface="Segoe UI"/>
              </a:rPr>
              <a:t>Alle schermen, accounts en data zijn nep. Geen werkende aanval.</a:t>
            </a:r>
          </a:p>
          <a:p>
            <a:pPr algn="l"/>
            <a:r>
              <a:rPr sz="2200" b="0" i="1">
                <a:solidFill>
                  <a:srgbClr val="E6E6E6"/>
                </a:solidFill>
                <a:latin typeface="Segoe UI"/>
              </a:rPr>
              <a:t>“Wat je nu ziet is geen Hollywood. De tweede techniek — die ‘los het zelf op’-melding — is precies hoe Epe begon. Twee ingangen, één keten erachter. Ik praat je erdoorheen.”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digitale veiligheid — voor managers</dc:title>
  <dc:subject/>
  <dc:creator/>
  <cp:keywords/>
  <dc:description>generated using python-pptx</dc:description>
  <cp:lastModifiedBy/>
  <cp:revision>1</cp:revision>
  <dcterms:created xsi:type="dcterms:W3CDTF">2013-01-27T09:14:16Z</dcterms:created>
  <dcterms:modified xsi:type="dcterms:W3CDTF">2013-01-27T09:15:58Z</dcterms:modified>
  <cp:category/>
</cp:coreProperties>
</file>